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20"/>
  </p:notesMasterIdLst>
  <p:sldIdLst>
    <p:sldId id="281" r:id="rId2"/>
    <p:sldId id="271" r:id="rId3"/>
    <p:sldId id="294" r:id="rId4"/>
    <p:sldId id="292" r:id="rId5"/>
    <p:sldId id="280" r:id="rId6"/>
    <p:sldId id="276" r:id="rId7"/>
    <p:sldId id="277" r:id="rId8"/>
    <p:sldId id="278" r:id="rId9"/>
    <p:sldId id="288" r:id="rId10"/>
    <p:sldId id="282" r:id="rId11"/>
    <p:sldId id="293" r:id="rId12"/>
    <p:sldId id="266" r:id="rId13"/>
    <p:sldId id="290" r:id="rId14"/>
    <p:sldId id="272" r:id="rId15"/>
    <p:sldId id="264" r:id="rId16"/>
    <p:sldId id="286" r:id="rId17"/>
    <p:sldId id="287" r:id="rId18"/>
    <p:sldId id="29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53" d="100"/>
          <a:sy n="53" d="100"/>
        </p:scale>
        <p:origin x="1890"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jpg"/></Relationships>
</file>

<file path=ppt/diagrams/_rels/data2.xml.rels><?xml version="1.0" encoding="UTF-8" standalone="yes"?>
<Relationships xmlns="http://schemas.openxmlformats.org/package/2006/relationships"><Relationship Id="rId1" Type="http://schemas.openxmlformats.org/officeDocument/2006/relationships/image" Target="../media/image2.jpe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0EB69-27E6-4773-B4B1-E264A0B8CB7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012C961-1A7A-4C9B-A79A-381392A377BA}">
      <dgm:prSet phldrT="[Tekst]"/>
      <dgm:spPr/>
      <dgm:t>
        <a:bodyPr/>
        <a:lstStyle/>
        <a:p>
          <a:r>
            <a:rPr lang="da-DK" dirty="0" smtClean="0"/>
            <a:t>BIU – 3-på stribe</a:t>
          </a:r>
          <a:endParaRPr lang="da-DK" dirty="0"/>
        </a:p>
      </dgm:t>
    </dgm:pt>
    <dgm:pt modelId="{D798F73C-9D9E-42D9-AF81-2350068665C6}" type="parTrans" cxnId="{0706B3FC-1D1D-432A-9295-D67AB021BAE6}">
      <dgm:prSet/>
      <dgm:spPr/>
      <dgm:t>
        <a:bodyPr/>
        <a:lstStyle/>
        <a:p>
          <a:endParaRPr lang="da-DK"/>
        </a:p>
      </dgm:t>
    </dgm:pt>
    <dgm:pt modelId="{DC772B2A-8442-40D1-96FF-AF8427274465}" type="sibTrans" cxnId="{0706B3FC-1D1D-432A-9295-D67AB021BAE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da-DK"/>
        </a:p>
      </dgm:t>
    </dgm:pt>
    <dgm:pt modelId="{9D5288C1-F59B-4382-91AA-201105AA628A}" type="pres">
      <dgm:prSet presAssocID="{DF50EB69-27E6-4773-B4B1-E264A0B8CB7A}" presName="Name0" presStyleCnt="0">
        <dgm:presLayoutVars>
          <dgm:chMax val="7"/>
          <dgm:chPref val="7"/>
          <dgm:dir/>
        </dgm:presLayoutVars>
      </dgm:prSet>
      <dgm:spPr/>
    </dgm:pt>
    <dgm:pt modelId="{9D5C06C1-2C8F-4137-AD4F-13631151F205}" type="pres">
      <dgm:prSet presAssocID="{DF50EB69-27E6-4773-B4B1-E264A0B8CB7A}" presName="Name1" presStyleCnt="0"/>
      <dgm:spPr/>
    </dgm:pt>
    <dgm:pt modelId="{724752C0-F814-44E4-9916-868AF90A7894}" type="pres">
      <dgm:prSet presAssocID="{DC772B2A-8442-40D1-96FF-AF8427274465}" presName="picture_1" presStyleCnt="0"/>
      <dgm:spPr/>
    </dgm:pt>
    <dgm:pt modelId="{B3F1005B-0863-4903-810D-EC4A98A8D072}" type="pres">
      <dgm:prSet presAssocID="{DC772B2A-8442-40D1-96FF-AF8427274465}" presName="pictureRepeatNode" presStyleLbl="alignImgPlace1" presStyleIdx="0" presStyleCnt="1" custScaleX="200000" custScaleY="255064"/>
      <dgm:spPr/>
    </dgm:pt>
    <dgm:pt modelId="{E69E6D03-5FDB-4312-8A44-7CE28800FB6E}" type="pres">
      <dgm:prSet presAssocID="{3012C961-1A7A-4C9B-A79A-381392A377BA}" presName="text_1" presStyleLbl="node1" presStyleIdx="0" presStyleCnt="0">
        <dgm:presLayoutVars>
          <dgm:bulletEnabled val="1"/>
        </dgm:presLayoutVars>
      </dgm:prSet>
      <dgm:spPr/>
    </dgm:pt>
  </dgm:ptLst>
  <dgm:cxnLst>
    <dgm:cxn modelId="{0706B3FC-1D1D-432A-9295-D67AB021BAE6}" srcId="{DF50EB69-27E6-4773-B4B1-E264A0B8CB7A}" destId="{3012C961-1A7A-4C9B-A79A-381392A377BA}" srcOrd="0" destOrd="0" parTransId="{D798F73C-9D9E-42D9-AF81-2350068665C6}" sibTransId="{DC772B2A-8442-40D1-96FF-AF8427274465}"/>
    <dgm:cxn modelId="{780873A7-3E85-4D1C-81B7-F6F9C48DF6D6}" type="presOf" srcId="{3012C961-1A7A-4C9B-A79A-381392A377BA}" destId="{E69E6D03-5FDB-4312-8A44-7CE28800FB6E}" srcOrd="0" destOrd="0" presId="urn:microsoft.com/office/officeart/2008/layout/CircularPictureCallout"/>
    <dgm:cxn modelId="{7DDD832E-D0B7-46AB-956C-B832860B8027}" type="presOf" srcId="{DC772B2A-8442-40D1-96FF-AF8427274465}" destId="{B3F1005B-0863-4903-810D-EC4A98A8D072}" srcOrd="0" destOrd="0" presId="urn:microsoft.com/office/officeart/2008/layout/CircularPictureCallout"/>
    <dgm:cxn modelId="{35AF9C54-4BA7-4F2E-9650-0823DCB1B628}" type="presOf" srcId="{DF50EB69-27E6-4773-B4B1-E264A0B8CB7A}" destId="{9D5288C1-F59B-4382-91AA-201105AA628A}" srcOrd="0" destOrd="0" presId="urn:microsoft.com/office/officeart/2008/layout/CircularPictureCallout"/>
    <dgm:cxn modelId="{2BBB55CC-DA03-4E76-A024-79B2296E760F}" type="presParOf" srcId="{9D5288C1-F59B-4382-91AA-201105AA628A}" destId="{9D5C06C1-2C8F-4137-AD4F-13631151F205}" srcOrd="0" destOrd="0" presId="urn:microsoft.com/office/officeart/2008/layout/CircularPictureCallout"/>
    <dgm:cxn modelId="{C6579396-D98E-44BA-A9EA-A9D08628F84D}" type="presParOf" srcId="{9D5C06C1-2C8F-4137-AD4F-13631151F205}" destId="{724752C0-F814-44E4-9916-868AF90A7894}" srcOrd="0" destOrd="0" presId="urn:microsoft.com/office/officeart/2008/layout/CircularPictureCallout"/>
    <dgm:cxn modelId="{0EA1630A-D703-424C-988E-11FBDD3F9E4E}" type="presParOf" srcId="{724752C0-F814-44E4-9916-868AF90A7894}" destId="{B3F1005B-0863-4903-810D-EC4A98A8D072}" srcOrd="0" destOrd="0" presId="urn:microsoft.com/office/officeart/2008/layout/CircularPictureCallout"/>
    <dgm:cxn modelId="{9EAE5BD3-CCD8-4957-9A81-AB729DFC2132}" type="presParOf" srcId="{9D5C06C1-2C8F-4137-AD4F-13631151F205}" destId="{E69E6D03-5FDB-4312-8A44-7CE28800FB6E}"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B1A419-2E76-465C-8C6C-83564E1D6BE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D76F5EA-5505-421E-8E25-2DF25B87D49A}">
      <dgm:prSet phldrT="[Tekst]"/>
      <dgm:spPr/>
      <dgm:t>
        <a:bodyPr/>
        <a:lstStyle/>
        <a:p>
          <a:r>
            <a:rPr lang="da-DK" dirty="0" smtClean="0"/>
            <a:t>BIU med 8A</a:t>
          </a:r>
          <a:endParaRPr lang="da-DK" dirty="0"/>
        </a:p>
      </dgm:t>
    </dgm:pt>
    <dgm:pt modelId="{B9769FE9-794D-413B-AA7B-DEE6C633BD83}" type="parTrans" cxnId="{ED7AF3C0-1055-45BA-A651-299940BE6586}">
      <dgm:prSet/>
      <dgm:spPr/>
      <dgm:t>
        <a:bodyPr/>
        <a:lstStyle/>
        <a:p>
          <a:endParaRPr lang="da-DK"/>
        </a:p>
      </dgm:t>
    </dgm:pt>
    <dgm:pt modelId="{F5144AF1-430E-4058-A111-02B866017423}" type="sibTrans" cxnId="{ED7AF3C0-1055-45BA-A651-299940BE6586}">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endParaRPr lang="da-DK"/>
        </a:p>
      </dgm:t>
    </dgm:pt>
    <dgm:pt modelId="{B1820FE2-055D-45C3-9143-E7B51C314C3F}" type="pres">
      <dgm:prSet presAssocID="{DBB1A419-2E76-465C-8C6C-83564E1D6BE4}" presName="Name0" presStyleCnt="0">
        <dgm:presLayoutVars>
          <dgm:chMax val="7"/>
          <dgm:chPref val="7"/>
          <dgm:dir/>
        </dgm:presLayoutVars>
      </dgm:prSet>
      <dgm:spPr/>
    </dgm:pt>
    <dgm:pt modelId="{C2BD1F98-5DCA-432C-A93F-B5FD1567D04F}" type="pres">
      <dgm:prSet presAssocID="{DBB1A419-2E76-465C-8C6C-83564E1D6BE4}" presName="Name1" presStyleCnt="0"/>
      <dgm:spPr/>
    </dgm:pt>
    <dgm:pt modelId="{EE3F0309-44E2-4D9E-B7CB-5D67AE0EE0C3}" type="pres">
      <dgm:prSet presAssocID="{F5144AF1-430E-4058-A111-02B866017423}" presName="picture_1" presStyleCnt="0"/>
      <dgm:spPr/>
    </dgm:pt>
    <dgm:pt modelId="{51B2E541-028B-4C3F-9232-8115DB55FA7E}" type="pres">
      <dgm:prSet presAssocID="{F5144AF1-430E-4058-A111-02B866017423}" presName="pictureRepeatNode" presStyleLbl="alignImgPlace1" presStyleIdx="0" presStyleCnt="1" custScaleX="187097" custScaleY="179057" custLinFactNeighborX="-2798" custLinFactNeighborY="0"/>
      <dgm:spPr/>
    </dgm:pt>
    <dgm:pt modelId="{0B2E2B65-722F-4200-8A82-D6AC4AB8D9F5}" type="pres">
      <dgm:prSet presAssocID="{3D76F5EA-5505-421E-8E25-2DF25B87D49A}" presName="text_1" presStyleLbl="node1" presStyleIdx="0" presStyleCnt="0" custScaleX="100806" custScaleY="153894" custLinFactY="-24159" custLinFactNeighborX="10081" custLinFactNeighborY="-100000">
        <dgm:presLayoutVars>
          <dgm:bulletEnabled val="1"/>
        </dgm:presLayoutVars>
      </dgm:prSet>
      <dgm:spPr/>
    </dgm:pt>
  </dgm:ptLst>
  <dgm:cxnLst>
    <dgm:cxn modelId="{ED7AF3C0-1055-45BA-A651-299940BE6586}" srcId="{DBB1A419-2E76-465C-8C6C-83564E1D6BE4}" destId="{3D76F5EA-5505-421E-8E25-2DF25B87D49A}" srcOrd="0" destOrd="0" parTransId="{B9769FE9-794D-413B-AA7B-DEE6C633BD83}" sibTransId="{F5144AF1-430E-4058-A111-02B866017423}"/>
    <dgm:cxn modelId="{C8585610-B3F8-4FD9-A98A-F7980708D029}" type="presOf" srcId="{F5144AF1-430E-4058-A111-02B866017423}" destId="{51B2E541-028B-4C3F-9232-8115DB55FA7E}" srcOrd="0" destOrd="0" presId="urn:microsoft.com/office/officeart/2008/layout/CircularPictureCallout"/>
    <dgm:cxn modelId="{3372A562-2485-46C3-ACE0-9840D98E16F7}" type="presOf" srcId="{DBB1A419-2E76-465C-8C6C-83564E1D6BE4}" destId="{B1820FE2-055D-45C3-9143-E7B51C314C3F}" srcOrd="0" destOrd="0" presId="urn:microsoft.com/office/officeart/2008/layout/CircularPictureCallout"/>
    <dgm:cxn modelId="{D72A9144-DCA7-4BD7-B59B-8BEA542ACD58}" type="presOf" srcId="{3D76F5EA-5505-421E-8E25-2DF25B87D49A}" destId="{0B2E2B65-722F-4200-8A82-D6AC4AB8D9F5}" srcOrd="0" destOrd="0" presId="urn:microsoft.com/office/officeart/2008/layout/CircularPictureCallout"/>
    <dgm:cxn modelId="{BCF490E6-8D53-4C72-80AD-04651B815F3E}" type="presParOf" srcId="{B1820FE2-055D-45C3-9143-E7B51C314C3F}" destId="{C2BD1F98-5DCA-432C-A93F-B5FD1567D04F}" srcOrd="0" destOrd="0" presId="urn:microsoft.com/office/officeart/2008/layout/CircularPictureCallout"/>
    <dgm:cxn modelId="{B002ABF2-1B9A-4DC4-A736-FA906EF45588}" type="presParOf" srcId="{C2BD1F98-5DCA-432C-A93F-B5FD1567D04F}" destId="{EE3F0309-44E2-4D9E-B7CB-5D67AE0EE0C3}" srcOrd="0" destOrd="0" presId="urn:microsoft.com/office/officeart/2008/layout/CircularPictureCallout"/>
    <dgm:cxn modelId="{42DEF3F7-469B-42FE-9C64-CCE9209D78FE}" type="presParOf" srcId="{EE3F0309-44E2-4D9E-B7CB-5D67AE0EE0C3}" destId="{51B2E541-028B-4C3F-9232-8115DB55FA7E}" srcOrd="0" destOrd="0" presId="urn:microsoft.com/office/officeart/2008/layout/CircularPictureCallout"/>
    <dgm:cxn modelId="{E1E10BB3-2399-4C43-9239-65037BF9D89B}" type="presParOf" srcId="{C2BD1F98-5DCA-432C-A93F-B5FD1567D04F}" destId="{0B2E2B65-722F-4200-8A82-D6AC4AB8D9F5}"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AB8EC-9574-43BC-9EC6-37CFEC3603B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CDBFA24-DA3E-4AB0-9251-1BC6773AE1DD}">
      <dgm:prSet phldrT="[Tekst]"/>
      <dgm:spPr/>
      <dgm:t>
        <a:bodyPr/>
        <a:lstStyle/>
        <a:p>
          <a:r>
            <a:rPr lang="da-DK" dirty="0" smtClean="0"/>
            <a:t>Bevægelse-På-Tværs</a:t>
          </a:r>
          <a:endParaRPr lang="da-DK" dirty="0"/>
        </a:p>
      </dgm:t>
    </dgm:pt>
    <dgm:pt modelId="{10E51637-BCB1-4D5D-B300-106D61B06656}" type="parTrans" cxnId="{6E0C1023-6890-46DA-9FE2-B7FE3F4CA171}">
      <dgm:prSet/>
      <dgm:spPr/>
      <dgm:t>
        <a:bodyPr/>
        <a:lstStyle/>
        <a:p>
          <a:endParaRPr lang="da-DK"/>
        </a:p>
      </dgm:t>
    </dgm:pt>
    <dgm:pt modelId="{3ED21386-BBDA-404F-9E69-1FA01E7355BB}" type="sibTrans" cxnId="{6E0C1023-6890-46DA-9FE2-B7FE3F4CA17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da-DK"/>
        </a:p>
      </dgm:t>
    </dgm:pt>
    <dgm:pt modelId="{567C5AFF-F191-4E7B-B2DC-80CCBC96FFA5}" type="pres">
      <dgm:prSet presAssocID="{D1DAB8EC-9574-43BC-9EC6-37CFEC3603BF}" presName="Name0" presStyleCnt="0">
        <dgm:presLayoutVars>
          <dgm:chMax val="7"/>
          <dgm:chPref val="7"/>
          <dgm:dir/>
        </dgm:presLayoutVars>
      </dgm:prSet>
      <dgm:spPr/>
    </dgm:pt>
    <dgm:pt modelId="{F63F7730-E3A3-40F5-8FAA-E1876167AD12}" type="pres">
      <dgm:prSet presAssocID="{D1DAB8EC-9574-43BC-9EC6-37CFEC3603BF}" presName="Name1" presStyleCnt="0"/>
      <dgm:spPr/>
    </dgm:pt>
    <dgm:pt modelId="{2B04B03D-F1CB-483F-88E8-858D48BCB7A8}" type="pres">
      <dgm:prSet presAssocID="{3ED21386-BBDA-404F-9E69-1FA01E7355BB}" presName="picture_1" presStyleCnt="0"/>
      <dgm:spPr/>
    </dgm:pt>
    <dgm:pt modelId="{EC8813C0-9F13-442C-B43D-5E105E696193}" type="pres">
      <dgm:prSet presAssocID="{3ED21386-BBDA-404F-9E69-1FA01E7355BB}" presName="pictureRepeatNode" presStyleLbl="alignImgPlace1" presStyleIdx="0" presStyleCnt="1" custScaleX="200000" custScaleY="177836"/>
      <dgm:spPr/>
    </dgm:pt>
    <dgm:pt modelId="{BBB727AE-6A7E-4F54-99DE-180414510520}" type="pres">
      <dgm:prSet presAssocID="{5CDBFA24-DA3E-4AB0-9251-1BC6773AE1DD}" presName="text_1" presStyleLbl="node1" presStyleIdx="0" presStyleCnt="0">
        <dgm:presLayoutVars>
          <dgm:bulletEnabled val="1"/>
        </dgm:presLayoutVars>
      </dgm:prSet>
      <dgm:spPr/>
    </dgm:pt>
  </dgm:ptLst>
  <dgm:cxnLst>
    <dgm:cxn modelId="{ABF7E0A1-A651-472E-B529-E7BC09AA4242}" type="presOf" srcId="{3ED21386-BBDA-404F-9E69-1FA01E7355BB}" destId="{EC8813C0-9F13-442C-B43D-5E105E696193}" srcOrd="0" destOrd="0" presId="urn:microsoft.com/office/officeart/2008/layout/CircularPictureCallout"/>
    <dgm:cxn modelId="{6E0C1023-6890-46DA-9FE2-B7FE3F4CA171}" srcId="{D1DAB8EC-9574-43BC-9EC6-37CFEC3603BF}" destId="{5CDBFA24-DA3E-4AB0-9251-1BC6773AE1DD}" srcOrd="0" destOrd="0" parTransId="{10E51637-BCB1-4D5D-B300-106D61B06656}" sibTransId="{3ED21386-BBDA-404F-9E69-1FA01E7355BB}"/>
    <dgm:cxn modelId="{1519D5B2-3E9C-4A87-A038-10C43A92B631}" type="presOf" srcId="{D1DAB8EC-9574-43BC-9EC6-37CFEC3603BF}" destId="{567C5AFF-F191-4E7B-B2DC-80CCBC96FFA5}" srcOrd="0" destOrd="0" presId="urn:microsoft.com/office/officeart/2008/layout/CircularPictureCallout"/>
    <dgm:cxn modelId="{977A72ED-15BE-41C0-A624-43A800853698}" type="presOf" srcId="{5CDBFA24-DA3E-4AB0-9251-1BC6773AE1DD}" destId="{BBB727AE-6A7E-4F54-99DE-180414510520}" srcOrd="0" destOrd="0" presId="urn:microsoft.com/office/officeart/2008/layout/CircularPictureCallout"/>
    <dgm:cxn modelId="{0F47328D-E174-4345-B155-93C3894BB3AB}" type="presParOf" srcId="{567C5AFF-F191-4E7B-B2DC-80CCBC96FFA5}" destId="{F63F7730-E3A3-40F5-8FAA-E1876167AD12}" srcOrd="0" destOrd="0" presId="urn:microsoft.com/office/officeart/2008/layout/CircularPictureCallout"/>
    <dgm:cxn modelId="{DE086909-768D-4C10-BE89-ED5A379751F1}" type="presParOf" srcId="{F63F7730-E3A3-40F5-8FAA-E1876167AD12}" destId="{2B04B03D-F1CB-483F-88E8-858D48BCB7A8}" srcOrd="0" destOrd="0" presId="urn:microsoft.com/office/officeart/2008/layout/CircularPictureCallout"/>
    <dgm:cxn modelId="{434ED7B8-6401-4618-949C-C099A8A84307}" type="presParOf" srcId="{2B04B03D-F1CB-483F-88E8-858D48BCB7A8}" destId="{EC8813C0-9F13-442C-B43D-5E105E696193}" srcOrd="0" destOrd="0" presId="urn:microsoft.com/office/officeart/2008/layout/CircularPictureCallout"/>
    <dgm:cxn modelId="{3972E6DE-C2A1-423B-874B-CB077ACAAC99}" type="presParOf" srcId="{F63F7730-E3A3-40F5-8FAA-E1876167AD12}" destId="{BBB727AE-6A7E-4F54-99DE-180414510520}"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9F9A2-0751-4D0D-95D3-AA6B3103D85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1E28D8B0-BC6C-4B05-A1F5-B1CA6F673D3A}">
      <dgm:prSet phldrT="[Tekst]"/>
      <dgm:spPr/>
      <dgm:t>
        <a:bodyPr/>
        <a:lstStyle/>
        <a:p>
          <a:r>
            <a:rPr lang="da-DK" dirty="0" smtClean="0"/>
            <a:t>BIU – post it løb</a:t>
          </a:r>
          <a:endParaRPr lang="da-DK" dirty="0"/>
        </a:p>
      </dgm:t>
    </dgm:pt>
    <dgm:pt modelId="{DD1381C5-7805-4D93-B296-2F5E7622272C}" type="parTrans" cxnId="{F8FDDE9F-93F2-4CEF-80C4-492533430FB6}">
      <dgm:prSet/>
      <dgm:spPr/>
      <dgm:t>
        <a:bodyPr/>
        <a:lstStyle/>
        <a:p>
          <a:endParaRPr lang="da-DK"/>
        </a:p>
      </dgm:t>
    </dgm:pt>
    <dgm:pt modelId="{D9C6F3A3-62E1-4DF5-BADD-4BADCD659719}" type="sibTrans" cxnId="{F8FDDE9F-93F2-4CEF-80C4-492533430FB6}">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dgm:spPr>
      <dgm:t>
        <a:bodyPr/>
        <a:lstStyle/>
        <a:p>
          <a:endParaRPr lang="da-DK"/>
        </a:p>
      </dgm:t>
    </dgm:pt>
    <dgm:pt modelId="{E4C69571-944B-40FA-9223-BAE44BE25FE0}" type="pres">
      <dgm:prSet presAssocID="{27D9F9A2-0751-4D0D-95D3-AA6B3103D85C}" presName="Name0" presStyleCnt="0">
        <dgm:presLayoutVars>
          <dgm:chMax val="7"/>
          <dgm:chPref val="7"/>
          <dgm:dir/>
        </dgm:presLayoutVars>
      </dgm:prSet>
      <dgm:spPr/>
    </dgm:pt>
    <dgm:pt modelId="{13B99AF7-64FC-4D26-AC7B-FF20A0DFC481}" type="pres">
      <dgm:prSet presAssocID="{27D9F9A2-0751-4D0D-95D3-AA6B3103D85C}" presName="Name1" presStyleCnt="0"/>
      <dgm:spPr/>
    </dgm:pt>
    <dgm:pt modelId="{19323091-F8BA-4DA6-9ECA-8EF5DD31A07A}" type="pres">
      <dgm:prSet presAssocID="{D9C6F3A3-62E1-4DF5-BADD-4BADCD659719}" presName="picture_1" presStyleCnt="0"/>
      <dgm:spPr/>
    </dgm:pt>
    <dgm:pt modelId="{D5170643-EB30-4BD5-A59D-B27896C0F23B}" type="pres">
      <dgm:prSet presAssocID="{D9C6F3A3-62E1-4DF5-BADD-4BADCD659719}" presName="pictureRepeatNode" presStyleLbl="alignImgPlace1" presStyleIdx="0" presStyleCnt="1" custScaleX="192353" custScaleY="187998"/>
      <dgm:spPr/>
    </dgm:pt>
    <dgm:pt modelId="{5E6A4C0F-F958-46B7-9187-B23804560244}" type="pres">
      <dgm:prSet presAssocID="{1E28D8B0-BC6C-4B05-A1F5-B1CA6F673D3A}" presName="text_1" presStyleLbl="node1" presStyleIdx="0" presStyleCnt="0" custScaleX="116171" custScaleY="187301" custLinFactNeighborX="-15571" custLinFactNeighborY="55211">
        <dgm:presLayoutVars>
          <dgm:bulletEnabled val="1"/>
        </dgm:presLayoutVars>
      </dgm:prSet>
      <dgm:spPr/>
    </dgm:pt>
  </dgm:ptLst>
  <dgm:cxnLst>
    <dgm:cxn modelId="{F8FDDE9F-93F2-4CEF-80C4-492533430FB6}" srcId="{27D9F9A2-0751-4D0D-95D3-AA6B3103D85C}" destId="{1E28D8B0-BC6C-4B05-A1F5-B1CA6F673D3A}" srcOrd="0" destOrd="0" parTransId="{DD1381C5-7805-4D93-B296-2F5E7622272C}" sibTransId="{D9C6F3A3-62E1-4DF5-BADD-4BADCD659719}"/>
    <dgm:cxn modelId="{987D65AB-E352-40C9-BF9C-824381A3583F}" type="presOf" srcId="{1E28D8B0-BC6C-4B05-A1F5-B1CA6F673D3A}" destId="{5E6A4C0F-F958-46B7-9187-B23804560244}" srcOrd="0" destOrd="0" presId="urn:microsoft.com/office/officeart/2008/layout/CircularPictureCallout"/>
    <dgm:cxn modelId="{700F5D25-D922-4F35-A610-DB51BEF162A1}" type="presOf" srcId="{27D9F9A2-0751-4D0D-95D3-AA6B3103D85C}" destId="{E4C69571-944B-40FA-9223-BAE44BE25FE0}" srcOrd="0" destOrd="0" presId="urn:microsoft.com/office/officeart/2008/layout/CircularPictureCallout"/>
    <dgm:cxn modelId="{9217DD85-E88F-40B1-B661-8E7A892B6C3F}" type="presOf" srcId="{D9C6F3A3-62E1-4DF5-BADD-4BADCD659719}" destId="{D5170643-EB30-4BD5-A59D-B27896C0F23B}" srcOrd="0" destOrd="0" presId="urn:microsoft.com/office/officeart/2008/layout/CircularPictureCallout"/>
    <dgm:cxn modelId="{ACF20697-F09E-4FAA-8F71-0F564D8419C4}" type="presParOf" srcId="{E4C69571-944B-40FA-9223-BAE44BE25FE0}" destId="{13B99AF7-64FC-4D26-AC7B-FF20A0DFC481}" srcOrd="0" destOrd="0" presId="urn:microsoft.com/office/officeart/2008/layout/CircularPictureCallout"/>
    <dgm:cxn modelId="{50713C34-2A0B-4DC8-BB6F-EBA251BAB6F3}" type="presParOf" srcId="{13B99AF7-64FC-4D26-AC7B-FF20A0DFC481}" destId="{19323091-F8BA-4DA6-9ECA-8EF5DD31A07A}" srcOrd="0" destOrd="0" presId="urn:microsoft.com/office/officeart/2008/layout/CircularPictureCallout"/>
    <dgm:cxn modelId="{9A5CA26D-030C-4049-84C0-BC4464AE6C8A}" type="presParOf" srcId="{19323091-F8BA-4DA6-9ECA-8EF5DD31A07A}" destId="{D5170643-EB30-4BD5-A59D-B27896C0F23B}" srcOrd="0" destOrd="0" presId="urn:microsoft.com/office/officeart/2008/layout/CircularPictureCallout"/>
    <dgm:cxn modelId="{267FA7E8-786F-4E01-85F8-610164FEDA2D}" type="presParOf" srcId="{13B99AF7-64FC-4D26-AC7B-FF20A0DFC481}" destId="{5E6A4C0F-F958-46B7-9187-B23804560244}"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9BB2FA-DBF3-46F2-8E8F-E14B780EE9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1E798EA-4A4C-496A-B892-8D95FAC71714}">
      <dgm:prSet phldrT="[Tekst]"/>
      <dgm:spPr/>
      <dgm:t>
        <a:bodyPr/>
        <a:lstStyle/>
        <a:p>
          <a:r>
            <a:rPr lang="da-DK" dirty="0" smtClean="0"/>
            <a:t>BB - massage</a:t>
          </a:r>
          <a:endParaRPr lang="da-DK" dirty="0"/>
        </a:p>
      </dgm:t>
    </dgm:pt>
    <dgm:pt modelId="{2B3A2C65-3E5A-408A-8C28-F1DF45EAA2A8}" type="parTrans" cxnId="{59D0E4ED-68BF-44BF-9D6F-18CB1565DDAB}">
      <dgm:prSet/>
      <dgm:spPr/>
      <dgm:t>
        <a:bodyPr/>
        <a:lstStyle/>
        <a:p>
          <a:endParaRPr lang="da-DK"/>
        </a:p>
      </dgm:t>
    </dgm:pt>
    <dgm:pt modelId="{EF33AC55-BFCA-427F-B4D6-96234F8F1550}" type="sibTrans" cxnId="{59D0E4ED-68BF-44BF-9D6F-18CB1565DDA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da-DK"/>
        </a:p>
      </dgm:t>
    </dgm:pt>
    <dgm:pt modelId="{11B7233F-D2C1-4EBF-8917-1BB96BE21507}" type="pres">
      <dgm:prSet presAssocID="{4E9BB2FA-DBF3-46F2-8E8F-E14B780EE9F6}" presName="Name0" presStyleCnt="0">
        <dgm:presLayoutVars>
          <dgm:chMax val="7"/>
          <dgm:chPref val="7"/>
          <dgm:dir/>
        </dgm:presLayoutVars>
      </dgm:prSet>
      <dgm:spPr/>
    </dgm:pt>
    <dgm:pt modelId="{F2892421-D14C-492A-8FDF-1B6B4BD83422}" type="pres">
      <dgm:prSet presAssocID="{4E9BB2FA-DBF3-46F2-8E8F-E14B780EE9F6}" presName="Name1" presStyleCnt="0"/>
      <dgm:spPr/>
    </dgm:pt>
    <dgm:pt modelId="{308F1B4B-2766-4346-8E90-28F8272E090C}" type="pres">
      <dgm:prSet presAssocID="{EF33AC55-BFCA-427F-B4D6-96234F8F1550}" presName="picture_1" presStyleCnt="0"/>
      <dgm:spPr/>
    </dgm:pt>
    <dgm:pt modelId="{651BB09B-8C18-48A8-8034-5DD760277777}" type="pres">
      <dgm:prSet presAssocID="{EF33AC55-BFCA-427F-B4D6-96234F8F1550}" presName="pictureRepeatNode" presStyleLbl="alignImgPlace1" presStyleIdx="0" presStyleCnt="1" custScaleX="200000" custScaleY="210020"/>
      <dgm:spPr/>
    </dgm:pt>
    <dgm:pt modelId="{B71E69F9-E243-4F60-B899-78BFF0EEF1A2}" type="pres">
      <dgm:prSet presAssocID="{71E798EA-4A4C-496A-B892-8D95FAC71714}" presName="text_1" presStyleLbl="node1" presStyleIdx="0" presStyleCnt="0" custScaleX="97066" custScaleY="116832">
        <dgm:presLayoutVars>
          <dgm:bulletEnabled val="1"/>
        </dgm:presLayoutVars>
      </dgm:prSet>
      <dgm:spPr/>
      <dgm:t>
        <a:bodyPr/>
        <a:lstStyle/>
        <a:p>
          <a:endParaRPr lang="da-DK"/>
        </a:p>
      </dgm:t>
    </dgm:pt>
  </dgm:ptLst>
  <dgm:cxnLst>
    <dgm:cxn modelId="{59D0E4ED-68BF-44BF-9D6F-18CB1565DDAB}" srcId="{4E9BB2FA-DBF3-46F2-8E8F-E14B780EE9F6}" destId="{71E798EA-4A4C-496A-B892-8D95FAC71714}" srcOrd="0" destOrd="0" parTransId="{2B3A2C65-3E5A-408A-8C28-F1DF45EAA2A8}" sibTransId="{EF33AC55-BFCA-427F-B4D6-96234F8F1550}"/>
    <dgm:cxn modelId="{BBDD64E4-00C1-4683-9F3F-BDCF1DA885EA}" type="presOf" srcId="{4E9BB2FA-DBF3-46F2-8E8F-E14B780EE9F6}" destId="{11B7233F-D2C1-4EBF-8917-1BB96BE21507}" srcOrd="0" destOrd="0" presId="urn:microsoft.com/office/officeart/2008/layout/CircularPictureCallout"/>
    <dgm:cxn modelId="{C98418EB-76B7-404C-AE98-46AFB41B186A}" type="presOf" srcId="{EF33AC55-BFCA-427F-B4D6-96234F8F1550}" destId="{651BB09B-8C18-48A8-8034-5DD760277777}" srcOrd="0" destOrd="0" presId="urn:microsoft.com/office/officeart/2008/layout/CircularPictureCallout"/>
    <dgm:cxn modelId="{A93C41DB-49C1-415D-8B9C-2DFB7B78A9D3}" type="presOf" srcId="{71E798EA-4A4C-496A-B892-8D95FAC71714}" destId="{B71E69F9-E243-4F60-B899-78BFF0EEF1A2}" srcOrd="0" destOrd="0" presId="urn:microsoft.com/office/officeart/2008/layout/CircularPictureCallout"/>
    <dgm:cxn modelId="{DC04C88C-788A-4F4F-8D55-20D3C1B8F6CB}" type="presParOf" srcId="{11B7233F-D2C1-4EBF-8917-1BB96BE21507}" destId="{F2892421-D14C-492A-8FDF-1B6B4BD83422}" srcOrd="0" destOrd="0" presId="urn:microsoft.com/office/officeart/2008/layout/CircularPictureCallout"/>
    <dgm:cxn modelId="{A50FBB55-F1B8-442E-AAF7-F14A9F8DBD9C}" type="presParOf" srcId="{F2892421-D14C-492A-8FDF-1B6B4BD83422}" destId="{308F1B4B-2766-4346-8E90-28F8272E090C}" srcOrd="0" destOrd="0" presId="urn:microsoft.com/office/officeart/2008/layout/CircularPictureCallout"/>
    <dgm:cxn modelId="{2F4345D0-CF8A-4E3A-AB89-E1A258B0EA57}" type="presParOf" srcId="{308F1B4B-2766-4346-8E90-28F8272E090C}" destId="{651BB09B-8C18-48A8-8034-5DD760277777}" srcOrd="0" destOrd="0" presId="urn:microsoft.com/office/officeart/2008/layout/CircularPictureCallout"/>
    <dgm:cxn modelId="{EB70D405-97F3-453D-A136-CED2B8EAF6BF}" type="presParOf" srcId="{F2892421-D14C-492A-8FDF-1B6B4BD83422}" destId="{B71E69F9-E243-4F60-B899-78BFF0EEF1A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06BB0E-C2F4-4268-9A70-EC839277E22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81AFD845-43F0-47E8-9E9C-0206419A8ABB}">
      <dgm:prSet phldrT="[Tekst]" custT="1"/>
      <dgm:spPr/>
      <dgm:t>
        <a:bodyPr/>
        <a:lstStyle/>
        <a:p>
          <a:r>
            <a:rPr lang="da-DK" sz="2800" dirty="0" smtClean="0"/>
            <a:t>Bevægelsescoaches</a:t>
          </a:r>
          <a:endParaRPr lang="da-DK" sz="2800" dirty="0"/>
        </a:p>
      </dgm:t>
    </dgm:pt>
    <dgm:pt modelId="{7CAC8FF2-E722-4E5F-A5D1-0350EB401DD9}" type="parTrans" cxnId="{C97B66DA-DB91-453C-96F4-7E19EC8FB9B4}">
      <dgm:prSet/>
      <dgm:spPr/>
      <dgm:t>
        <a:bodyPr/>
        <a:lstStyle/>
        <a:p>
          <a:endParaRPr lang="da-DK"/>
        </a:p>
      </dgm:t>
    </dgm:pt>
    <dgm:pt modelId="{B4806747-506D-42D8-B2A2-1559CE47B6A9}" type="sibTrans" cxnId="{C97B66DA-DB91-453C-96F4-7E19EC8FB9B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t>
        <a:bodyPr/>
        <a:lstStyle/>
        <a:p>
          <a:endParaRPr lang="da-DK"/>
        </a:p>
      </dgm:t>
    </dgm:pt>
    <dgm:pt modelId="{9BF860F7-60BB-44A0-851E-661C0FE6E554}" type="pres">
      <dgm:prSet presAssocID="{EB06BB0E-C2F4-4268-9A70-EC839277E22A}" presName="Name0" presStyleCnt="0">
        <dgm:presLayoutVars>
          <dgm:chMax val="7"/>
          <dgm:chPref val="7"/>
          <dgm:dir/>
        </dgm:presLayoutVars>
      </dgm:prSet>
      <dgm:spPr/>
    </dgm:pt>
    <dgm:pt modelId="{4FAD6EC9-5982-4C6B-9F30-56D3741581C2}" type="pres">
      <dgm:prSet presAssocID="{EB06BB0E-C2F4-4268-9A70-EC839277E22A}" presName="Name1" presStyleCnt="0"/>
      <dgm:spPr/>
    </dgm:pt>
    <dgm:pt modelId="{D560DEB5-D11E-446D-B4C0-0230E2E3F03A}" type="pres">
      <dgm:prSet presAssocID="{B4806747-506D-42D8-B2A2-1559CE47B6A9}" presName="picture_1" presStyleCnt="0"/>
      <dgm:spPr/>
    </dgm:pt>
    <dgm:pt modelId="{F74C5A41-05B6-40E7-A253-C11967E6F559}" type="pres">
      <dgm:prSet presAssocID="{B4806747-506D-42D8-B2A2-1559CE47B6A9}" presName="pictureRepeatNode" presStyleLbl="alignImgPlace1" presStyleIdx="0" presStyleCnt="1" custScaleX="200000" custScaleY="217508" custLinFactNeighborX="-555" custLinFactNeighborY="13028"/>
      <dgm:spPr/>
    </dgm:pt>
    <dgm:pt modelId="{1A9EEF55-B971-427B-898E-4E2945F1D903}" type="pres">
      <dgm:prSet presAssocID="{81AFD845-43F0-47E8-9E9C-0206419A8ABB}" presName="text_1" presStyleLbl="node1" presStyleIdx="0" presStyleCnt="0" custScaleX="267487" custScaleY="259883">
        <dgm:presLayoutVars>
          <dgm:bulletEnabled val="1"/>
        </dgm:presLayoutVars>
      </dgm:prSet>
      <dgm:spPr/>
    </dgm:pt>
  </dgm:ptLst>
  <dgm:cxnLst>
    <dgm:cxn modelId="{C97B66DA-DB91-453C-96F4-7E19EC8FB9B4}" srcId="{EB06BB0E-C2F4-4268-9A70-EC839277E22A}" destId="{81AFD845-43F0-47E8-9E9C-0206419A8ABB}" srcOrd="0" destOrd="0" parTransId="{7CAC8FF2-E722-4E5F-A5D1-0350EB401DD9}" sibTransId="{B4806747-506D-42D8-B2A2-1559CE47B6A9}"/>
    <dgm:cxn modelId="{1A4D4539-6131-450E-B957-8CD51CEA595C}" type="presOf" srcId="{81AFD845-43F0-47E8-9E9C-0206419A8ABB}" destId="{1A9EEF55-B971-427B-898E-4E2945F1D903}" srcOrd="0" destOrd="0" presId="urn:microsoft.com/office/officeart/2008/layout/CircularPictureCallout"/>
    <dgm:cxn modelId="{21097F51-97C5-4947-B2C5-742AF0529EDC}" type="presOf" srcId="{EB06BB0E-C2F4-4268-9A70-EC839277E22A}" destId="{9BF860F7-60BB-44A0-851E-661C0FE6E554}" srcOrd="0" destOrd="0" presId="urn:microsoft.com/office/officeart/2008/layout/CircularPictureCallout"/>
    <dgm:cxn modelId="{86863B9E-DDCE-481D-A645-425F95E7E50F}" type="presOf" srcId="{B4806747-506D-42D8-B2A2-1559CE47B6A9}" destId="{F74C5A41-05B6-40E7-A253-C11967E6F559}" srcOrd="0" destOrd="0" presId="urn:microsoft.com/office/officeart/2008/layout/CircularPictureCallout"/>
    <dgm:cxn modelId="{43DB2605-0974-4269-A56D-DFF9483359F4}" type="presParOf" srcId="{9BF860F7-60BB-44A0-851E-661C0FE6E554}" destId="{4FAD6EC9-5982-4C6B-9F30-56D3741581C2}" srcOrd="0" destOrd="0" presId="urn:microsoft.com/office/officeart/2008/layout/CircularPictureCallout"/>
    <dgm:cxn modelId="{D191FF26-E454-4A8C-A9F1-2AEF0874180C}" type="presParOf" srcId="{4FAD6EC9-5982-4C6B-9F30-56D3741581C2}" destId="{D560DEB5-D11E-446D-B4C0-0230E2E3F03A}" srcOrd="0" destOrd="0" presId="urn:microsoft.com/office/officeart/2008/layout/CircularPictureCallout"/>
    <dgm:cxn modelId="{B2BE1C51-27A0-41C8-80B2-1F9754E35948}" type="presParOf" srcId="{D560DEB5-D11E-446D-B4C0-0230E2E3F03A}" destId="{F74C5A41-05B6-40E7-A253-C11967E6F559}" srcOrd="0" destOrd="0" presId="urn:microsoft.com/office/officeart/2008/layout/CircularPictureCallout"/>
    <dgm:cxn modelId="{A9873ADA-3AE3-4C5E-B4C4-61D9C383ED5A}" type="presParOf" srcId="{4FAD6EC9-5982-4C6B-9F30-56D3741581C2}" destId="{1A9EEF55-B971-427B-898E-4E2945F1D903}"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1005B-0863-4903-810D-EC4A98A8D072}">
      <dsp:nvSpPr>
        <dsp:cNvPr id="0" name=""/>
        <dsp:cNvSpPr/>
      </dsp:nvSpPr>
      <dsp:spPr>
        <a:xfrm>
          <a:off x="0" y="-311058"/>
          <a:ext cx="4480560" cy="57141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9E6D03-5FDB-4312-8A44-7CE28800FB6E}">
      <dsp:nvSpPr>
        <dsp:cNvPr id="0" name=""/>
        <dsp:cNvSpPr/>
      </dsp:nvSpPr>
      <dsp:spPr>
        <a:xfrm>
          <a:off x="1523390" y="2615463"/>
          <a:ext cx="1433779" cy="73929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155700">
            <a:lnSpc>
              <a:spcPct val="90000"/>
            </a:lnSpc>
            <a:spcBef>
              <a:spcPct val="0"/>
            </a:spcBef>
            <a:spcAft>
              <a:spcPct val="35000"/>
            </a:spcAft>
          </a:pPr>
          <a:r>
            <a:rPr lang="da-DK" sz="2600" kern="1200" dirty="0" smtClean="0"/>
            <a:t>BIU – 3-på stribe</a:t>
          </a:r>
          <a:endParaRPr lang="da-DK" sz="2600" kern="1200" dirty="0"/>
        </a:p>
      </dsp:txBody>
      <dsp:txXfrm>
        <a:off x="1523390" y="2615463"/>
        <a:ext cx="1433779" cy="739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2E541-028B-4C3F-9232-8115DB55FA7E}">
      <dsp:nvSpPr>
        <dsp:cNvPr id="0" name=""/>
        <dsp:cNvSpPr/>
      </dsp:nvSpPr>
      <dsp:spPr>
        <a:xfrm>
          <a:off x="81555" y="107461"/>
          <a:ext cx="4176469" cy="399699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E2B65-722F-4200-8A82-D6AC4AB8D9F5}">
      <dsp:nvSpPr>
        <dsp:cNvPr id="0" name=""/>
        <dsp:cNvSpPr/>
      </dsp:nvSpPr>
      <dsp:spPr>
        <a:xfrm>
          <a:off x="1656192" y="1062049"/>
          <a:ext cx="1440153" cy="113364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600200">
            <a:lnSpc>
              <a:spcPct val="90000"/>
            </a:lnSpc>
            <a:spcBef>
              <a:spcPct val="0"/>
            </a:spcBef>
            <a:spcAft>
              <a:spcPct val="35000"/>
            </a:spcAft>
          </a:pPr>
          <a:r>
            <a:rPr lang="da-DK" sz="3600" kern="1200" dirty="0" smtClean="0"/>
            <a:t>BIU med 8A</a:t>
          </a:r>
          <a:endParaRPr lang="da-DK" sz="3600" kern="1200" dirty="0"/>
        </a:p>
      </dsp:txBody>
      <dsp:txXfrm>
        <a:off x="1656192" y="1062049"/>
        <a:ext cx="1440153" cy="113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813C0-9F13-442C-B43D-5E105E696193}">
      <dsp:nvSpPr>
        <dsp:cNvPr id="0" name=""/>
        <dsp:cNvSpPr/>
      </dsp:nvSpPr>
      <dsp:spPr>
        <a:xfrm>
          <a:off x="0" y="14018"/>
          <a:ext cx="4300413" cy="38238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727AE-6A7E-4F54-99DE-180414510520}">
      <dsp:nvSpPr>
        <dsp:cNvPr id="0" name=""/>
        <dsp:cNvSpPr/>
      </dsp:nvSpPr>
      <dsp:spPr>
        <a:xfrm>
          <a:off x="1462140" y="1992595"/>
          <a:ext cx="1376132" cy="70956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022350">
            <a:lnSpc>
              <a:spcPct val="90000"/>
            </a:lnSpc>
            <a:spcBef>
              <a:spcPct val="0"/>
            </a:spcBef>
            <a:spcAft>
              <a:spcPct val="35000"/>
            </a:spcAft>
          </a:pPr>
          <a:r>
            <a:rPr lang="da-DK" sz="2300" kern="1200" dirty="0" smtClean="0"/>
            <a:t>Bevægelse-På-Tværs</a:t>
          </a:r>
          <a:endParaRPr lang="da-DK" sz="2300" kern="1200" dirty="0"/>
        </a:p>
      </dsp:txBody>
      <dsp:txXfrm>
        <a:off x="1462140" y="1992595"/>
        <a:ext cx="1376132" cy="70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70643-EB30-4BD5-A59D-B27896C0F23B}">
      <dsp:nvSpPr>
        <dsp:cNvPr id="0" name=""/>
        <dsp:cNvSpPr/>
      </dsp:nvSpPr>
      <dsp:spPr>
        <a:xfrm>
          <a:off x="82290" y="0"/>
          <a:ext cx="4139896" cy="40461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A4C0F-F958-46B7-9187-B23804560244}">
      <dsp:nvSpPr>
        <dsp:cNvPr id="0" name=""/>
        <dsp:cNvSpPr/>
      </dsp:nvSpPr>
      <dsp:spPr>
        <a:xfrm>
          <a:off x="1137670" y="2171909"/>
          <a:ext cx="1600177" cy="133028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377950">
            <a:lnSpc>
              <a:spcPct val="90000"/>
            </a:lnSpc>
            <a:spcBef>
              <a:spcPct val="0"/>
            </a:spcBef>
            <a:spcAft>
              <a:spcPct val="35000"/>
            </a:spcAft>
          </a:pPr>
          <a:r>
            <a:rPr lang="da-DK" sz="3100" kern="1200" dirty="0" smtClean="0"/>
            <a:t>BIU – post it løb</a:t>
          </a:r>
          <a:endParaRPr lang="da-DK" sz="3100" kern="1200" dirty="0"/>
        </a:p>
      </dsp:txBody>
      <dsp:txXfrm>
        <a:off x="1137670" y="2171909"/>
        <a:ext cx="1600177" cy="1330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BB09B-8C18-48A8-8034-5DD760277777}">
      <dsp:nvSpPr>
        <dsp:cNvPr id="0" name=""/>
        <dsp:cNvSpPr/>
      </dsp:nvSpPr>
      <dsp:spPr>
        <a:xfrm>
          <a:off x="0" y="0"/>
          <a:ext cx="3702050" cy="3887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E69F9-E243-4F60-B899-78BFF0EEF1A2}">
      <dsp:nvSpPr>
        <dsp:cNvPr id="0" name=""/>
        <dsp:cNvSpPr/>
      </dsp:nvSpPr>
      <dsp:spPr>
        <a:xfrm>
          <a:off x="1276075" y="1949734"/>
          <a:ext cx="1149898" cy="7136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111250">
            <a:lnSpc>
              <a:spcPct val="90000"/>
            </a:lnSpc>
            <a:spcBef>
              <a:spcPct val="0"/>
            </a:spcBef>
            <a:spcAft>
              <a:spcPct val="35000"/>
            </a:spcAft>
          </a:pPr>
          <a:r>
            <a:rPr lang="da-DK" sz="2500" kern="1200" dirty="0" smtClean="0"/>
            <a:t>BB - massage</a:t>
          </a:r>
          <a:endParaRPr lang="da-DK" sz="2500" kern="1200" dirty="0"/>
        </a:p>
      </dsp:txBody>
      <dsp:txXfrm>
        <a:off x="1276075" y="1949734"/>
        <a:ext cx="1149898" cy="713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C5A41-05B6-40E7-A253-C11967E6F559}">
      <dsp:nvSpPr>
        <dsp:cNvPr id="0" name=""/>
        <dsp:cNvSpPr/>
      </dsp:nvSpPr>
      <dsp:spPr>
        <a:xfrm>
          <a:off x="0" y="8"/>
          <a:ext cx="3698914" cy="402271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9EEF55-B971-427B-898E-4E2945F1D903}">
      <dsp:nvSpPr>
        <dsp:cNvPr id="0" name=""/>
        <dsp:cNvSpPr/>
      </dsp:nvSpPr>
      <dsp:spPr>
        <a:xfrm>
          <a:off x="266398" y="1580796"/>
          <a:ext cx="3166116" cy="15861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da-DK" sz="2800" kern="1200" dirty="0" smtClean="0"/>
            <a:t>Bevægelsescoaches</a:t>
          </a:r>
          <a:endParaRPr lang="da-DK" sz="2800" kern="1200" dirty="0"/>
        </a:p>
      </dsp:txBody>
      <dsp:txXfrm>
        <a:off x="266398" y="1580796"/>
        <a:ext cx="3166116" cy="158612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2CE01-33EA-42A0-8674-503225A60C0B}" type="datetimeFigureOut">
              <a:rPr lang="da-DK" smtClean="0"/>
              <a:t>07-11-2018</a:t>
            </a:fld>
            <a:endParaRPr lang="da-DK" dirty="0"/>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0D8FC-142F-4B14-8612-CABA0BAB50BF}" type="slidenum">
              <a:rPr lang="da-DK" smtClean="0"/>
              <a:t>‹nr.›</a:t>
            </a:fld>
            <a:endParaRPr lang="da-DK" dirty="0"/>
          </a:p>
        </p:txBody>
      </p:sp>
    </p:spTree>
    <p:extLst>
      <p:ext uri="{BB962C8B-B14F-4D97-AF65-F5344CB8AC3E}">
        <p14:creationId xmlns:p14="http://schemas.microsoft.com/office/powerpoint/2010/main" val="222222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8D0D8FC-142F-4B14-8612-CABA0BAB50BF}" type="slidenum">
              <a:rPr lang="da-DK" smtClean="0"/>
              <a:t>12</a:t>
            </a:fld>
            <a:endParaRPr lang="da-DK"/>
          </a:p>
        </p:txBody>
      </p:sp>
    </p:spTree>
    <p:extLst>
      <p:ext uri="{BB962C8B-B14F-4D97-AF65-F5344CB8AC3E}">
        <p14:creationId xmlns:p14="http://schemas.microsoft.com/office/powerpoint/2010/main" val="336800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p:txBody>
          <a:bodyPr/>
          <a:lstStyle/>
          <a:p>
            <a:fld id="{57E705F6-EE09-4C1C-A6C0-C4011ECC1290}" type="datetime1">
              <a:rPr lang="da-DK" smtClean="0"/>
              <a:t>07-11-2018</a:t>
            </a:fld>
            <a:endParaRPr lang="da-DK" dirty="0"/>
          </a:p>
        </p:txBody>
      </p:sp>
      <p:sp>
        <p:nvSpPr>
          <p:cNvPr id="5" name="Footer Placeholder 4"/>
          <p:cNvSpPr>
            <a:spLocks noGrp="1"/>
          </p:cNvSpPr>
          <p:nvPr>
            <p:ph type="ftr" sz="quarter" idx="11"/>
          </p:nvPr>
        </p:nvSpPr>
        <p:spPr/>
        <p:txBody>
          <a:bodyPr/>
          <a:lstStyle/>
          <a:p>
            <a:r>
              <a:rPr lang="da-DK" smtClean="0"/>
              <a:t>Kropslig læring - oplæg UCC. Mikael Lytzen</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390383"/>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974D794-766A-49E5-B0D5-D6B9797470E3}" type="datetime1">
              <a:rPr lang="da-DK" smtClean="0"/>
              <a:t>07-11-2018</a:t>
            </a:fld>
            <a:endParaRPr lang="da-DK" dirty="0"/>
          </a:p>
        </p:txBody>
      </p:sp>
      <p:sp>
        <p:nvSpPr>
          <p:cNvPr id="5" name="Footer Placeholder 4"/>
          <p:cNvSpPr>
            <a:spLocks noGrp="1"/>
          </p:cNvSpPr>
          <p:nvPr>
            <p:ph type="ftr" sz="quarter" idx="11"/>
          </p:nvPr>
        </p:nvSpPr>
        <p:spPr/>
        <p:txBody>
          <a:bodyPr/>
          <a:lstStyle/>
          <a:p>
            <a:r>
              <a:rPr lang="da-DK" smtClean="0"/>
              <a:t>Kropslig læring - oplæg UCC. Mikael Lytzen</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121533407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05013A6B-5FEA-4186-9B6B-F6C9B0F0C89F}" type="datetime1">
              <a:rPr lang="da-DK" smtClean="0"/>
              <a:t>07-11-2018</a:t>
            </a:fld>
            <a:endParaRPr lang="da-DK" dirty="0"/>
          </a:p>
        </p:txBody>
      </p:sp>
      <p:sp>
        <p:nvSpPr>
          <p:cNvPr id="5" name="Footer Placeholder 4"/>
          <p:cNvSpPr>
            <a:spLocks noGrp="1"/>
          </p:cNvSpPr>
          <p:nvPr>
            <p:ph type="ftr" sz="quarter" idx="11"/>
          </p:nvPr>
        </p:nvSpPr>
        <p:spPr/>
        <p:txBody>
          <a:bodyPr/>
          <a:lstStyle/>
          <a:p>
            <a:r>
              <a:rPr lang="da-DK" smtClean="0"/>
              <a:t>Kropslig læring - oplæg UCC. Mikael Lytzen</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3374256567"/>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5" name="Date Placeholder 4"/>
          <p:cNvSpPr>
            <a:spLocks noGrp="1"/>
          </p:cNvSpPr>
          <p:nvPr>
            <p:ph type="dt" sz="half" idx="10"/>
          </p:nvPr>
        </p:nvSpPr>
        <p:spPr/>
        <p:txBody>
          <a:bodyPr/>
          <a:lstStyle/>
          <a:p>
            <a:fld id="{BA666394-DE13-4CB0-A692-341C75C3B8DB}" type="datetime1">
              <a:rPr lang="da-DK" smtClean="0"/>
              <a:t>07-11-2018</a:t>
            </a:fld>
            <a:endParaRPr lang="da-DK" dirty="0"/>
          </a:p>
        </p:txBody>
      </p:sp>
      <p:sp>
        <p:nvSpPr>
          <p:cNvPr id="6" name="Footer Placeholder 5"/>
          <p:cNvSpPr>
            <a:spLocks noGrp="1"/>
          </p:cNvSpPr>
          <p:nvPr>
            <p:ph type="ftr" sz="quarter" idx="11"/>
          </p:nvPr>
        </p:nvSpPr>
        <p:spPr/>
        <p:txBody>
          <a:bodyPr/>
          <a:lstStyle/>
          <a:p>
            <a:r>
              <a:rPr lang="da-DK" smtClean="0"/>
              <a:t>Kropslig læring - oplæg UCC. Mikael Lytzen</a:t>
            </a:r>
            <a:endParaRPr lang="da-DK" dirty="0"/>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dirty="0"/>
          </a:p>
        </p:txBody>
      </p:sp>
      <p:sp>
        <p:nvSpPr>
          <p:cNvPr id="9" name="Content Placeholder 8"/>
          <p:cNvSpPr>
            <a:spLocks noGrp="1"/>
          </p:cNvSpPr>
          <p:nvPr>
            <p:ph sz="quarter" idx="13"/>
          </p:nvPr>
        </p:nvSpPr>
        <p:spPr>
          <a:xfrm>
            <a:off x="676655" y="2679192"/>
            <a:ext cx="3822192" cy="34472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Tree>
    <p:extLst>
      <p:ext uri="{BB962C8B-B14F-4D97-AF65-F5344CB8AC3E}">
        <p14:creationId xmlns:p14="http://schemas.microsoft.com/office/powerpoint/2010/main" val="65107520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80DDBD47-FFA2-4C3E-97C7-8C6027C862B8}" type="datetime1">
              <a:rPr lang="da-DK" smtClean="0"/>
              <a:t>07-11-2018</a:t>
            </a:fld>
            <a:endParaRPr lang="da-DK" dirty="0"/>
          </a:p>
        </p:txBody>
      </p:sp>
      <p:sp>
        <p:nvSpPr>
          <p:cNvPr id="5" name="Footer Placeholder 4"/>
          <p:cNvSpPr>
            <a:spLocks noGrp="1"/>
          </p:cNvSpPr>
          <p:nvPr>
            <p:ph type="ftr" sz="quarter" idx="11"/>
          </p:nvPr>
        </p:nvSpPr>
        <p:spPr/>
        <p:txBody>
          <a:bodyPr/>
          <a:lstStyle/>
          <a:p>
            <a:r>
              <a:rPr lang="da-DK" smtClean="0"/>
              <a:t>Kropslig læring - oplæg UCC. Mikael Lytzen</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4215042715"/>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smtClean="0"/>
              <a:t>Klik for at redigere i master</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F4C812F7-D01D-418B-9276-2DA4D9D2FA0F}" type="datetime1">
              <a:rPr lang="da-DK" smtClean="0"/>
              <a:t>07-11-2018</a:t>
            </a:fld>
            <a:endParaRPr lang="da-DK" dirty="0"/>
          </a:p>
        </p:txBody>
      </p:sp>
      <p:sp>
        <p:nvSpPr>
          <p:cNvPr id="5" name="Footer Placeholder 4"/>
          <p:cNvSpPr>
            <a:spLocks noGrp="1"/>
          </p:cNvSpPr>
          <p:nvPr>
            <p:ph type="ftr" sz="quarter" idx="11"/>
          </p:nvPr>
        </p:nvSpPr>
        <p:spPr/>
        <p:txBody>
          <a:bodyPr/>
          <a:lstStyle/>
          <a:p>
            <a:r>
              <a:rPr lang="da-DK" smtClean="0"/>
              <a:t>Kropslig læring - oplæg UCC. Mikael Lytzen</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307804"/>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7A1FE868-E7A1-4393-BE55-BE03C4FEAE3E}" type="datetime1">
              <a:rPr lang="da-DK" smtClean="0"/>
              <a:t>07-11-2018</a:t>
            </a:fld>
            <a:endParaRPr lang="da-DK" dirty="0"/>
          </a:p>
        </p:txBody>
      </p:sp>
      <p:sp>
        <p:nvSpPr>
          <p:cNvPr id="6" name="Footer Placeholder 5"/>
          <p:cNvSpPr>
            <a:spLocks noGrp="1"/>
          </p:cNvSpPr>
          <p:nvPr>
            <p:ph type="ftr" sz="quarter" idx="11"/>
          </p:nvPr>
        </p:nvSpPr>
        <p:spPr/>
        <p:txBody>
          <a:bodyPr/>
          <a:lstStyle/>
          <a:p>
            <a:r>
              <a:rPr lang="da-DK" smtClean="0"/>
              <a:t>Kropslig læring - oplæg UCC. Mikael Lytzen</a:t>
            </a:r>
            <a:endParaRPr lang="da-DK" dirty="0"/>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2351750229"/>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822960" y="2582334"/>
            <a:ext cx="3703320" cy="337820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Content Placeholder 5"/>
          <p:cNvSpPr>
            <a:spLocks noGrp="1"/>
          </p:cNvSpPr>
          <p:nvPr>
            <p:ph sz="quarter" idx="4"/>
          </p:nvPr>
        </p:nvSpPr>
        <p:spPr>
          <a:xfrm>
            <a:off x="4663440" y="2582334"/>
            <a:ext cx="3703320" cy="337820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6CE824B5-FF1E-4BC0-A104-C38CFAA246D1}" type="datetime1">
              <a:rPr lang="da-DK" smtClean="0"/>
              <a:t>07-11-2018</a:t>
            </a:fld>
            <a:endParaRPr lang="da-DK" dirty="0"/>
          </a:p>
        </p:txBody>
      </p:sp>
      <p:sp>
        <p:nvSpPr>
          <p:cNvPr id="8" name="Footer Placeholder 7"/>
          <p:cNvSpPr>
            <a:spLocks noGrp="1"/>
          </p:cNvSpPr>
          <p:nvPr>
            <p:ph type="ftr" sz="quarter" idx="11"/>
          </p:nvPr>
        </p:nvSpPr>
        <p:spPr/>
        <p:txBody>
          <a:bodyPr/>
          <a:lstStyle/>
          <a:p>
            <a:r>
              <a:rPr lang="da-DK" smtClean="0"/>
              <a:t>Kropslig læring - oplæg UCC. Mikael Lytzen</a:t>
            </a:r>
            <a:endParaRPr lang="da-DK" dirty="0"/>
          </a:p>
        </p:txBody>
      </p:sp>
      <p:sp>
        <p:nvSpPr>
          <p:cNvPr id="9" name="Slide Number Placeholder 8"/>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741888921"/>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2C8E0348-A48A-4D17-AAC7-C51E05957B68}" type="datetime1">
              <a:rPr lang="da-DK" smtClean="0"/>
              <a:t>07-11-2018</a:t>
            </a:fld>
            <a:endParaRPr lang="da-DK" dirty="0"/>
          </a:p>
        </p:txBody>
      </p:sp>
      <p:sp>
        <p:nvSpPr>
          <p:cNvPr id="4" name="Footer Placeholder 3"/>
          <p:cNvSpPr>
            <a:spLocks noGrp="1"/>
          </p:cNvSpPr>
          <p:nvPr>
            <p:ph type="ftr" sz="quarter" idx="11"/>
          </p:nvPr>
        </p:nvSpPr>
        <p:spPr/>
        <p:txBody>
          <a:bodyPr/>
          <a:lstStyle/>
          <a:p>
            <a:r>
              <a:rPr lang="da-DK" smtClean="0"/>
              <a:t>Kropslig læring - oplæg UCC. Mikael Lytzen</a:t>
            </a:r>
            <a:endParaRPr lang="da-DK" dirty="0"/>
          </a:p>
        </p:txBody>
      </p:sp>
      <p:sp>
        <p:nvSpPr>
          <p:cNvPr id="5" name="Slide Number Placeholder 4"/>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3599199320"/>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66B166-A79C-48DC-9EEB-6527586D9EAD}" type="datetime1">
              <a:rPr lang="da-DK" smtClean="0"/>
              <a:t>07-11-2018</a:t>
            </a:fld>
            <a:endParaRPr lang="da-DK"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da-DK" smtClean="0"/>
              <a:t>Kropslig læring - oplæg UCC. Mikael Lytzen</a:t>
            </a:r>
            <a:endParaRPr lang="da-DK" dirty="0"/>
          </a:p>
        </p:txBody>
      </p:sp>
      <p:sp>
        <p:nvSpPr>
          <p:cNvPr id="9" name="Slide Number Placeholder 8"/>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3560861678"/>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a-DK" smtClean="0"/>
              <a:t>Klik for at redigere i master</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1D8368F-ACC5-42FF-A072-EB49F7C46B24}" type="datetime1">
              <a:rPr lang="da-DK" smtClean="0"/>
              <a:t>07-11-2018</a:t>
            </a:fld>
            <a:endParaRPr lang="da-DK"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da-DK" smtClean="0"/>
              <a:t>Kropslig læring - oplæg UCC. Mikael Lytzen</a:t>
            </a:r>
            <a:endParaRPr lang="da-DK"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2D3E26-FAF8-41D0-9F4C-2F21B6B0CC21}" type="slidenum">
              <a:rPr lang="da-DK" smtClean="0"/>
              <a:t>‹nr.›</a:t>
            </a:fld>
            <a:endParaRPr lang="da-DK" dirty="0"/>
          </a:p>
        </p:txBody>
      </p:sp>
    </p:spTree>
    <p:extLst>
      <p:ext uri="{BB962C8B-B14F-4D97-AF65-F5344CB8AC3E}">
        <p14:creationId xmlns:p14="http://schemas.microsoft.com/office/powerpoint/2010/main" val="3050577515"/>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74FED319-B15C-4143-A325-ADAC5E6D47B1}" type="datetime1">
              <a:rPr lang="da-DK" smtClean="0"/>
              <a:t>07-11-2018</a:t>
            </a:fld>
            <a:endParaRPr lang="da-DK" dirty="0"/>
          </a:p>
        </p:txBody>
      </p:sp>
      <p:sp>
        <p:nvSpPr>
          <p:cNvPr id="6" name="Footer Placeholder 5"/>
          <p:cNvSpPr>
            <a:spLocks noGrp="1"/>
          </p:cNvSpPr>
          <p:nvPr>
            <p:ph type="ftr" sz="quarter" idx="11"/>
          </p:nvPr>
        </p:nvSpPr>
        <p:spPr/>
        <p:txBody>
          <a:bodyPr/>
          <a:lstStyle/>
          <a:p>
            <a:r>
              <a:rPr lang="da-DK" smtClean="0"/>
              <a:t>Kropslig læring - oplæg UCC. Mikael Lytzen</a:t>
            </a:r>
            <a:endParaRPr lang="da-DK" dirty="0"/>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3838146456"/>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a-DK" smtClean="0"/>
              <a:t>Klik for at redigere i master</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C73C746-BE38-44AF-8F65-842B1FAFBC0B}" type="datetime1">
              <a:rPr lang="da-DK" smtClean="0"/>
              <a:t>07-11-2018</a:t>
            </a:fld>
            <a:endParaRPr lang="da-DK"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da-DK" smtClean="0"/>
              <a:t>Kropslig læring - oplæg UCC. Mikael Lytzen</a:t>
            </a:r>
            <a:endParaRPr lang="da-DK"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12D3E26-FAF8-41D0-9F4C-2F21B6B0CC21}" type="slidenum">
              <a:rPr lang="da-DK" smtClean="0"/>
              <a:t>‹nr.›</a:t>
            </a:fld>
            <a:endParaRPr lang="da-DK"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6011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slow">
    <p:wipe/>
  </p:transition>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file:///C:\Users\Bruger\Dropbox\Kroppeniundervisningen\Div\2016_Bevaegelse_Boern_Konsensus_NEXS.pdf" TargetMode="External"/><Relationship Id="rId7" Type="http://schemas.openxmlformats.org/officeDocument/2006/relationships/diagramColors" Target="../diagrams/colors4.xml"/><Relationship Id="rId2" Type="http://schemas.openxmlformats.org/officeDocument/2006/relationships/hyperlink" Target="http://www.vidensraad.dk/sites/default/files/faktaark_fysisk_aktivitet_laering_trivsel_sundhed_vidensraad_for_forebyggelse_2016.pdf" TargetMode="Externa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a-DK" dirty="0" smtClean="0"/>
              <a:t>Kropslig læring</a:t>
            </a:r>
            <a:endParaRPr lang="da-DK" dirty="0"/>
          </a:p>
        </p:txBody>
      </p:sp>
      <p:sp>
        <p:nvSpPr>
          <p:cNvPr id="11" name="Pladsholder til indhold 10"/>
          <p:cNvSpPr>
            <a:spLocks noGrp="1"/>
          </p:cNvSpPr>
          <p:nvPr>
            <p:ph sz="half" idx="1"/>
          </p:nvPr>
        </p:nvSpPr>
        <p:spPr/>
        <p:txBody>
          <a:bodyPr/>
          <a:lstStyle/>
          <a:p>
            <a:endParaRPr lang="da-DK" dirty="0" smtClean="0"/>
          </a:p>
          <a:p>
            <a:pPr marL="0" indent="0">
              <a:buNone/>
            </a:pPr>
            <a:r>
              <a:rPr lang="da-DK" dirty="0" smtClean="0"/>
              <a:t>Mikael Lytzen</a:t>
            </a:r>
          </a:p>
          <a:p>
            <a:pPr>
              <a:buFont typeface="Wingdings" panose="05000000000000000000" pitchFamily="2" charset="2"/>
              <a:buChar char="Ø"/>
            </a:pPr>
            <a:r>
              <a:rPr lang="da-DK" dirty="0" smtClean="0"/>
              <a:t>Lærer siden 2004</a:t>
            </a:r>
          </a:p>
          <a:p>
            <a:pPr>
              <a:buFont typeface="Wingdings" panose="05000000000000000000" pitchFamily="2" charset="2"/>
              <a:buChar char="Ø"/>
            </a:pPr>
            <a:r>
              <a:rPr lang="da-DK" dirty="0" err="1" smtClean="0"/>
              <a:t>Arb</a:t>
            </a:r>
            <a:r>
              <a:rPr lang="da-DK" dirty="0" smtClean="0"/>
              <a:t>. Esp. Skole, afd. Tibberup</a:t>
            </a:r>
            <a:endParaRPr lang="da-DK" dirty="0"/>
          </a:p>
          <a:p>
            <a:pPr>
              <a:buFont typeface="Wingdings" panose="05000000000000000000" pitchFamily="2" charset="2"/>
              <a:buChar char="Ø"/>
            </a:pPr>
            <a:r>
              <a:rPr lang="da-DK" dirty="0" smtClean="0"/>
              <a:t>Underviser i dansk, idræt og samfundsfag</a:t>
            </a:r>
          </a:p>
          <a:p>
            <a:pPr>
              <a:buFont typeface="Wingdings" panose="05000000000000000000" pitchFamily="2" charset="2"/>
              <a:buChar char="Ø"/>
            </a:pPr>
            <a:r>
              <a:rPr lang="da-DK" dirty="0" smtClean="0"/>
              <a:t>PD bevægelsesvejleder</a:t>
            </a:r>
          </a:p>
          <a:p>
            <a:pPr marL="0" indent="0">
              <a:buNone/>
            </a:pPr>
            <a:endParaRPr lang="da-DK" dirty="0" smtClean="0"/>
          </a:p>
          <a:p>
            <a:pPr marL="0" indent="0">
              <a:buNone/>
            </a:pPr>
            <a:endParaRPr lang="da-DK" dirty="0" smtClean="0"/>
          </a:p>
          <a:p>
            <a:endParaRPr lang="da-DK" dirty="0"/>
          </a:p>
        </p:txBody>
      </p:sp>
      <p:sp>
        <p:nvSpPr>
          <p:cNvPr id="12" name="Pladsholder til indhold 11"/>
          <p:cNvSpPr>
            <a:spLocks noGrp="1"/>
          </p:cNvSpPr>
          <p:nvPr>
            <p:ph sz="half" idx="2"/>
          </p:nvPr>
        </p:nvSpPr>
        <p:spPr/>
        <p:txBody>
          <a:bodyPr/>
          <a:lstStyle/>
          <a:p>
            <a:endParaRPr lang="da-DK"/>
          </a:p>
        </p:txBody>
      </p:sp>
      <p:sp>
        <p:nvSpPr>
          <p:cNvPr id="3" name="Pladsholder til sidefod 2"/>
          <p:cNvSpPr>
            <a:spLocks noGrp="1"/>
          </p:cNvSpPr>
          <p:nvPr>
            <p:ph type="ftr" sz="quarter" idx="11"/>
          </p:nvPr>
        </p:nvSpPr>
        <p:spPr/>
        <p:txBody>
          <a:bodyPr/>
          <a:lstStyle/>
          <a:p>
            <a:r>
              <a:rPr lang="da-DK" smtClean="0"/>
              <a:t>Kropslig læring - oplæg UCC. Mikael Lytzen</a:t>
            </a:r>
            <a:endParaRPr lang="da-DK" dirty="0"/>
          </a:p>
        </p:txBody>
      </p:sp>
      <p:graphicFrame>
        <p:nvGraphicFramePr>
          <p:cNvPr id="13" name="Diagram 12"/>
          <p:cNvGraphicFramePr/>
          <p:nvPr>
            <p:extLst>
              <p:ext uri="{D42A27DB-BD31-4B8C-83A1-F6EECF244321}">
                <p14:modId xmlns:p14="http://schemas.microsoft.com/office/powerpoint/2010/main" val="197681830"/>
              </p:ext>
            </p:extLst>
          </p:nvPr>
        </p:nvGraphicFramePr>
        <p:xfrm>
          <a:off x="4663440" y="908720"/>
          <a:ext cx="4480560" cy="509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0126273"/>
      </p:ext>
    </p:extLst>
  </p:cSld>
  <p:clrMapOvr>
    <a:masterClrMapping/>
  </p:clrMapOvr>
  <mc:AlternateContent xmlns:mc="http://schemas.openxmlformats.org/markup-compatibility/2006" xmlns:p14="http://schemas.microsoft.com/office/powerpoint/2010/main">
    <mc:Choice Requires="p14">
      <p:transition spd="slow" p14:dur="225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gør vi det?</a:t>
            </a:r>
            <a:endParaRPr lang="da-DK" dirty="0"/>
          </a:p>
        </p:txBody>
      </p:sp>
      <p:pic>
        <p:nvPicPr>
          <p:cNvPr id="8" name="Pladsholder til indhold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824562" y="2180533"/>
            <a:ext cx="3699164" cy="3354185"/>
          </a:xfrm>
        </p:spPr>
      </p:pic>
      <p:sp>
        <p:nvSpPr>
          <p:cNvPr id="6" name="Pladsholder til indhold 5"/>
          <p:cNvSpPr>
            <a:spLocks noGrp="1"/>
          </p:cNvSpPr>
          <p:nvPr>
            <p:ph sz="half" idx="2"/>
          </p:nvPr>
        </p:nvSpPr>
        <p:spPr/>
        <p:txBody>
          <a:bodyPr/>
          <a:lstStyle/>
          <a:p>
            <a:endParaRPr lang="da-DK"/>
          </a:p>
        </p:txBody>
      </p:sp>
      <p:sp>
        <p:nvSpPr>
          <p:cNvPr id="4" name="Pladsholder til sidefod 3"/>
          <p:cNvSpPr>
            <a:spLocks noGrp="1"/>
          </p:cNvSpPr>
          <p:nvPr>
            <p:ph type="ftr" sz="quarter" idx="11"/>
          </p:nvPr>
        </p:nvSpPr>
        <p:spPr/>
        <p:txBody>
          <a:bodyPr/>
          <a:lstStyle/>
          <a:p>
            <a:r>
              <a:rPr lang="da-DK" smtClean="0"/>
              <a:t>Kropslig læring - oplæg UCC. Mikael Lytzen</a:t>
            </a:r>
            <a:endParaRPr lang="da-DK"/>
          </a:p>
        </p:txBody>
      </p:sp>
      <p:sp>
        <p:nvSpPr>
          <p:cNvPr id="7" name="Tekstfelt 6"/>
          <p:cNvSpPr txBox="1"/>
          <p:nvPr/>
        </p:nvSpPr>
        <p:spPr>
          <a:xfrm rot="1306433">
            <a:off x="5111626" y="3355108"/>
            <a:ext cx="3306123" cy="1107996"/>
          </a:xfrm>
          <a:prstGeom prst="rect">
            <a:avLst/>
          </a:prstGeom>
          <a:noFill/>
        </p:spPr>
        <p:txBody>
          <a:bodyPr wrap="square" rtlCol="0">
            <a:spAutoFit/>
          </a:bodyPr>
          <a:lstStyle/>
          <a:p>
            <a:r>
              <a:rPr lang="da-DK" dirty="0">
                <a:solidFill>
                  <a:srgbClr val="FF0000"/>
                </a:solidFill>
              </a:rPr>
              <a:t>Jeg hører det – jeg glemmer det</a:t>
            </a:r>
          </a:p>
          <a:p>
            <a:r>
              <a:rPr lang="da-DK" dirty="0">
                <a:solidFill>
                  <a:srgbClr val="FF0000"/>
                </a:solidFill>
              </a:rPr>
              <a:t>Jeg ser det – jeg husker det</a:t>
            </a:r>
          </a:p>
          <a:p>
            <a:r>
              <a:rPr lang="da-DK" dirty="0">
                <a:solidFill>
                  <a:srgbClr val="FF0000"/>
                </a:solidFill>
              </a:rPr>
              <a:t>Jeg gør det – jeg forstår det</a:t>
            </a:r>
          </a:p>
          <a:p>
            <a:r>
              <a:rPr lang="da-DK" sz="1200" i="1" dirty="0">
                <a:solidFill>
                  <a:srgbClr val="FF0000"/>
                </a:solidFill>
              </a:rPr>
              <a:t>(kinesisk ordsprog)</a:t>
            </a:r>
          </a:p>
        </p:txBody>
      </p:sp>
    </p:spTree>
    <p:extLst>
      <p:ext uri="{BB962C8B-B14F-4D97-AF65-F5344CB8AC3E}">
        <p14:creationId xmlns:p14="http://schemas.microsoft.com/office/powerpoint/2010/main" val="196213233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a-DK" dirty="0" smtClean="0"/>
              <a:t>Elevinddragelse</a:t>
            </a:r>
            <a:endParaRPr lang="da-DK" dirty="0"/>
          </a:p>
        </p:txBody>
      </p:sp>
      <p:pic>
        <p:nvPicPr>
          <p:cNvPr id="5" name="Pladsholder til indhold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63440" y="1846370"/>
            <a:ext cx="3699707" cy="4022725"/>
          </a:xfrm>
        </p:spPr>
      </p:pic>
      <p:sp>
        <p:nvSpPr>
          <p:cNvPr id="12" name="Pladsholder til indhold 11"/>
          <p:cNvSpPr>
            <a:spLocks noGrp="1"/>
          </p:cNvSpPr>
          <p:nvPr>
            <p:ph sz="half" idx="2"/>
          </p:nvPr>
        </p:nvSpPr>
        <p:spPr>
          <a:xfrm>
            <a:off x="4659826" y="1988840"/>
            <a:ext cx="3706933" cy="3880255"/>
          </a:xfrm>
        </p:spPr>
        <p:txBody>
          <a:bodyPr/>
          <a:lstStyle/>
          <a:p>
            <a:endParaRPr lang="da-DK" dirty="0"/>
          </a:p>
        </p:txBody>
      </p:sp>
      <p:sp>
        <p:nvSpPr>
          <p:cNvPr id="4" name="Pladsholder til sidefod 3"/>
          <p:cNvSpPr>
            <a:spLocks noGrp="1"/>
          </p:cNvSpPr>
          <p:nvPr>
            <p:ph type="ftr" sz="quarter" idx="11"/>
          </p:nvPr>
        </p:nvSpPr>
        <p:spPr/>
        <p:txBody>
          <a:bodyPr/>
          <a:lstStyle/>
          <a:p>
            <a:r>
              <a:rPr lang="da-DK" smtClean="0"/>
              <a:t>Kropslig læring - oplæg UCC. Mikael Lytzen</a:t>
            </a:r>
            <a:endParaRPr lang="da-DK" dirty="0"/>
          </a:p>
        </p:txBody>
      </p:sp>
      <p:sp>
        <p:nvSpPr>
          <p:cNvPr id="13" name="Rektangel 12"/>
          <p:cNvSpPr/>
          <p:nvPr/>
        </p:nvSpPr>
        <p:spPr>
          <a:xfrm>
            <a:off x="1043608" y="1845735"/>
            <a:ext cx="3616219" cy="3508653"/>
          </a:xfrm>
          <a:prstGeom prst="rect">
            <a:avLst/>
          </a:prstGeom>
        </p:spPr>
        <p:txBody>
          <a:bodyPr wrap="square">
            <a:spAutoFit/>
          </a:bodyPr>
          <a:lstStyle/>
          <a:p>
            <a:pPr marL="285750" lvl="0" indent="-285750">
              <a:buFont typeface="Wingdings" panose="05000000000000000000" pitchFamily="2" charset="2"/>
              <a:buChar char="Ø"/>
            </a:pPr>
            <a:r>
              <a:rPr lang="da-DK" dirty="0" smtClean="0"/>
              <a:t>Tages </a:t>
            </a:r>
            <a:r>
              <a:rPr lang="da-DK" dirty="0"/>
              <a:t>med på råd</a:t>
            </a:r>
          </a:p>
          <a:p>
            <a:pPr marL="285750" lvl="0" indent="-285750">
              <a:buFont typeface="Wingdings" panose="05000000000000000000" pitchFamily="2" charset="2"/>
              <a:buChar char="Ø"/>
            </a:pPr>
            <a:r>
              <a:rPr lang="da-DK" dirty="0"/>
              <a:t>Komme med tiltag og ideer/input. </a:t>
            </a:r>
          </a:p>
          <a:p>
            <a:pPr marL="285750" lvl="0" indent="-285750">
              <a:buFont typeface="Wingdings" panose="05000000000000000000" pitchFamily="2" charset="2"/>
              <a:buChar char="Ø"/>
            </a:pPr>
            <a:r>
              <a:rPr lang="da-DK" dirty="0"/>
              <a:t>Stå for en aktivitet </a:t>
            </a:r>
          </a:p>
          <a:p>
            <a:pPr marL="45720" lvl="0" indent="0">
              <a:buNone/>
            </a:pPr>
            <a:endParaRPr lang="da-DK" i="1" dirty="0" smtClean="0"/>
          </a:p>
          <a:p>
            <a:pPr marL="45720" lvl="0" indent="0">
              <a:buNone/>
            </a:pPr>
            <a:r>
              <a:rPr lang="da-DK" sz="1200" i="1" dirty="0" smtClean="0"/>
              <a:t>Kilder</a:t>
            </a:r>
            <a:r>
              <a:rPr lang="da-DK" sz="1200" i="1" dirty="0"/>
              <a:t>: Eva 2014, DSE danske skoleelever 2015, Peter Hede, Sten Nilsen og Bent </a:t>
            </a:r>
            <a:r>
              <a:rPr lang="da-DK" sz="1200" i="1" dirty="0" smtClean="0"/>
              <a:t>Vigsø</a:t>
            </a:r>
          </a:p>
          <a:p>
            <a:pPr marL="45720" lvl="0" indent="0">
              <a:buNone/>
            </a:pPr>
            <a:endParaRPr lang="da-DK" i="1" dirty="0"/>
          </a:p>
          <a:p>
            <a:pPr marL="45720" lvl="0" indent="0">
              <a:buNone/>
            </a:pPr>
            <a:endParaRPr lang="da-DK" i="1" dirty="0"/>
          </a:p>
          <a:p>
            <a:pPr marL="45720" indent="0">
              <a:buNone/>
            </a:pPr>
            <a:r>
              <a:rPr lang="da-DK" sz="1200" dirty="0">
                <a:solidFill>
                  <a:srgbClr val="FF0000"/>
                </a:solidFill>
              </a:rPr>
              <a:t>”</a:t>
            </a:r>
            <a:r>
              <a:rPr lang="da-DK" sz="1200" i="1" dirty="0">
                <a:solidFill>
                  <a:srgbClr val="FF0000"/>
                </a:solidFill>
              </a:rPr>
              <a:t>At lytte kræver dialog – hvilket involverer, at elever og lærer arbejder sammen om spørgsmål og problemer af fælles interesse, overvejer og evaluerer forskellige måder at arbejde med og lære om disse spørgsmål på, udveksler og anerkender hinandens synspunkter og kollektivt løser problemerne” (</a:t>
            </a:r>
            <a:r>
              <a:rPr lang="da-DK" sz="1200" i="1" dirty="0" err="1">
                <a:solidFill>
                  <a:srgbClr val="FF0000"/>
                </a:solidFill>
              </a:rPr>
              <a:t>Hattie</a:t>
            </a:r>
            <a:r>
              <a:rPr lang="da-DK" sz="1200" i="1" dirty="0">
                <a:solidFill>
                  <a:srgbClr val="FF0000"/>
                </a:solidFill>
              </a:rPr>
              <a:t> 2013)</a:t>
            </a:r>
            <a:endParaRPr lang="da-DK" sz="1200" i="1" dirty="0">
              <a:solidFill>
                <a:srgbClr val="FF0000"/>
              </a:solidFill>
            </a:endParaRPr>
          </a:p>
        </p:txBody>
      </p:sp>
    </p:spTree>
    <p:extLst>
      <p:ext uri="{BB962C8B-B14F-4D97-AF65-F5344CB8AC3E}">
        <p14:creationId xmlns:p14="http://schemas.microsoft.com/office/powerpoint/2010/main" val="105142363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Læringsperspektivet </a:t>
            </a:r>
            <a:br>
              <a:rPr lang="da-DK" dirty="0" smtClean="0"/>
            </a:br>
            <a:r>
              <a:rPr lang="da-DK" dirty="0" smtClean="0"/>
              <a:t>- 4 fokuspunkter</a:t>
            </a:r>
            <a:endParaRPr lang="da-DK" dirty="0"/>
          </a:p>
        </p:txBody>
      </p:sp>
      <p:sp>
        <p:nvSpPr>
          <p:cNvPr id="5" name="Pladsholder til sidefod 4"/>
          <p:cNvSpPr>
            <a:spLocks noGrp="1"/>
          </p:cNvSpPr>
          <p:nvPr>
            <p:ph type="ftr" sz="quarter" idx="11"/>
          </p:nvPr>
        </p:nvSpPr>
        <p:spPr/>
        <p:txBody>
          <a:bodyPr/>
          <a:lstStyle/>
          <a:p>
            <a:r>
              <a:rPr lang="da-DK" smtClean="0"/>
              <a:t>Kropslig læring - oplæg UCC. Mikael Lytzen</a:t>
            </a:r>
            <a:endParaRPr lang="da-DK" dirty="0"/>
          </a:p>
        </p:txBody>
      </p:sp>
      <p:sp>
        <p:nvSpPr>
          <p:cNvPr id="3" name="Pladsholder til indhold 2"/>
          <p:cNvSpPr>
            <a:spLocks noGrp="1"/>
          </p:cNvSpPr>
          <p:nvPr>
            <p:ph sz="quarter" idx="13"/>
          </p:nvPr>
        </p:nvSpPr>
        <p:spPr>
          <a:xfrm>
            <a:off x="676654" y="1784252"/>
            <a:ext cx="3967354" cy="4342228"/>
          </a:xfrm>
        </p:spPr>
        <p:txBody>
          <a:bodyPr>
            <a:normAutofit fontScale="92500" lnSpcReduction="20000"/>
          </a:bodyPr>
          <a:lstStyle/>
          <a:p>
            <a:r>
              <a:rPr lang="da-DK" b="1" dirty="0" smtClean="0"/>
              <a:t>Fysisk – Socialt</a:t>
            </a:r>
            <a:r>
              <a:rPr lang="da-DK" b="1" dirty="0"/>
              <a:t> </a:t>
            </a:r>
            <a:r>
              <a:rPr lang="da-DK" b="1" dirty="0" smtClean="0"/>
              <a:t>– Psykisk</a:t>
            </a:r>
            <a:r>
              <a:rPr lang="da-DK" b="1" dirty="0"/>
              <a:t> </a:t>
            </a:r>
            <a:r>
              <a:rPr lang="da-DK" b="1" dirty="0" smtClean="0"/>
              <a:t>– Kognitivt</a:t>
            </a:r>
          </a:p>
          <a:p>
            <a:pPr>
              <a:buFont typeface="Wingdings" panose="05000000000000000000" pitchFamily="2" charset="2"/>
              <a:buChar char="ü"/>
            </a:pPr>
            <a:r>
              <a:rPr lang="da-DK" sz="2000" dirty="0" smtClean="0"/>
              <a:t>Der </a:t>
            </a:r>
            <a:r>
              <a:rPr lang="da-DK" sz="2000" dirty="0"/>
              <a:t>tages udgangspunkt i </a:t>
            </a:r>
            <a:r>
              <a:rPr lang="da-DK" dirty="0" smtClean="0"/>
              <a:t>eleve</a:t>
            </a:r>
            <a:r>
              <a:rPr lang="da-DK" dirty="0"/>
              <a:t>n</a:t>
            </a:r>
            <a:r>
              <a:rPr lang="da-DK" sz="2000" dirty="0" smtClean="0"/>
              <a:t> </a:t>
            </a:r>
            <a:r>
              <a:rPr lang="da-DK" sz="2000" dirty="0"/>
              <a:t>før </a:t>
            </a:r>
            <a:r>
              <a:rPr lang="da-DK" sz="2000" dirty="0" smtClean="0"/>
              <a:t>aktiviteten</a:t>
            </a:r>
          </a:p>
          <a:p>
            <a:pPr>
              <a:buFont typeface="Wingdings" panose="05000000000000000000" pitchFamily="2" charset="2"/>
              <a:buChar char="ü"/>
            </a:pPr>
            <a:r>
              <a:rPr lang="da-DK" sz="2000" dirty="0"/>
              <a:t>Der er et mål med </a:t>
            </a:r>
            <a:r>
              <a:rPr lang="da-DK" sz="2000" dirty="0" smtClean="0"/>
              <a:t>idrætten/bevægelsen</a:t>
            </a:r>
          </a:p>
          <a:p>
            <a:pPr>
              <a:buFont typeface="Wingdings" panose="05000000000000000000" pitchFamily="2" charset="2"/>
              <a:buChar char="ü"/>
            </a:pPr>
            <a:r>
              <a:rPr lang="da-DK" sz="2000" dirty="0" smtClean="0"/>
              <a:t> Pæd</a:t>
            </a:r>
            <a:r>
              <a:rPr lang="da-DK" sz="2000" dirty="0"/>
              <a:t>. bagdør(melde til og fra</a:t>
            </a:r>
            <a:r>
              <a:rPr lang="da-DK" sz="2000" dirty="0" smtClean="0"/>
              <a:t>)</a:t>
            </a:r>
          </a:p>
          <a:p>
            <a:pPr marL="0" indent="0">
              <a:buNone/>
            </a:pPr>
            <a:r>
              <a:rPr lang="da-DK" sz="1400" dirty="0"/>
              <a:t>”</a:t>
            </a:r>
            <a:r>
              <a:rPr lang="da-DK" sz="1400" i="1" dirty="0"/>
              <a:t>Pædagogisk idræt</a:t>
            </a:r>
            <a:r>
              <a:rPr lang="da-DK" sz="1400" dirty="0"/>
              <a:t>”, Sandholm og Sørensen 2014</a:t>
            </a:r>
          </a:p>
          <a:p>
            <a:pPr marL="0" indent="0">
              <a:buNone/>
            </a:pPr>
            <a:endParaRPr lang="da-DK" sz="2000" dirty="0" smtClean="0"/>
          </a:p>
          <a:p>
            <a:pPr marL="0" indent="0">
              <a:buNone/>
            </a:pPr>
            <a:r>
              <a:rPr lang="da-DK" sz="1700" dirty="0" smtClean="0">
                <a:solidFill>
                  <a:srgbClr val="FF0000"/>
                </a:solidFill>
              </a:rPr>
              <a:t>Krydsbevægelser hjælper på læring(Ann Knudsen, 2008)</a:t>
            </a:r>
            <a:endParaRPr lang="da-DK" sz="1700" dirty="0">
              <a:solidFill>
                <a:srgbClr val="FF0000"/>
              </a:solidFill>
            </a:endParaRPr>
          </a:p>
          <a:p>
            <a:pPr marL="0" indent="0">
              <a:buNone/>
            </a:pPr>
            <a:r>
              <a:rPr lang="da-DK" sz="1700" dirty="0">
                <a:solidFill>
                  <a:srgbClr val="FF0000"/>
                </a:solidFill>
              </a:rPr>
              <a:t>Fysisk aktivitet med høj intensitet øger BDNF i </a:t>
            </a:r>
            <a:r>
              <a:rPr lang="da-DK" sz="1700" dirty="0" smtClean="0">
                <a:solidFill>
                  <a:srgbClr val="FF0000"/>
                </a:solidFill>
              </a:rPr>
              <a:t>hjernen(</a:t>
            </a:r>
            <a:r>
              <a:rPr lang="da-DK" sz="1700" dirty="0" err="1" smtClean="0">
                <a:solidFill>
                  <a:srgbClr val="FF0000"/>
                </a:solidFill>
              </a:rPr>
              <a:t>kon</a:t>
            </a:r>
            <a:r>
              <a:rPr lang="da-DK" sz="1700" dirty="0" smtClean="0">
                <a:solidFill>
                  <a:srgbClr val="FF0000"/>
                </a:solidFill>
              </a:rPr>
              <a:t>, 2011)</a:t>
            </a:r>
            <a:endParaRPr lang="da-DK" sz="1700" dirty="0">
              <a:solidFill>
                <a:srgbClr val="FF0000"/>
              </a:solidFill>
            </a:endParaRPr>
          </a:p>
          <a:p>
            <a:pPr marL="0" indent="0">
              <a:buNone/>
            </a:pPr>
            <a:r>
              <a:rPr lang="da-DK" sz="1700" dirty="0">
                <a:solidFill>
                  <a:srgbClr val="FF0000"/>
                </a:solidFill>
              </a:rPr>
              <a:t>Læring fremmes bedst, hvis aktiviteten er udfordrende, varieret og indebærer succes(</a:t>
            </a:r>
            <a:r>
              <a:rPr lang="da-DK" sz="1700" dirty="0" err="1">
                <a:solidFill>
                  <a:srgbClr val="FF0000"/>
                </a:solidFill>
              </a:rPr>
              <a:t>kon</a:t>
            </a:r>
            <a:r>
              <a:rPr lang="da-DK" sz="1700" dirty="0">
                <a:solidFill>
                  <a:srgbClr val="FF0000"/>
                </a:solidFill>
              </a:rPr>
              <a:t>, 2011)</a:t>
            </a:r>
          </a:p>
          <a:p>
            <a:pPr marL="0" indent="0">
              <a:buNone/>
            </a:pPr>
            <a:endParaRPr lang="da-DK" sz="1700" dirty="0" smtClean="0"/>
          </a:p>
          <a:p>
            <a:pPr>
              <a:buFont typeface="Wingdings" panose="05000000000000000000" pitchFamily="2" charset="2"/>
              <a:buChar char="ü"/>
            </a:pPr>
            <a:endParaRPr lang="da-DK" dirty="0"/>
          </a:p>
          <a:p>
            <a:pPr marL="0" indent="0">
              <a:buNone/>
            </a:pPr>
            <a:endParaRPr lang="da-DK" sz="2000" dirty="0" smtClean="0"/>
          </a:p>
          <a:p>
            <a:pPr marL="0" indent="0">
              <a:buNone/>
            </a:pPr>
            <a:endParaRPr lang="da-DK" sz="2000" dirty="0"/>
          </a:p>
          <a:p>
            <a:endParaRPr lang="da-DK" sz="2000" dirty="0"/>
          </a:p>
          <a:p>
            <a:pPr marL="0" indent="0">
              <a:buNone/>
            </a:pPr>
            <a:endParaRPr lang="da-DK" dirty="0" smtClean="0"/>
          </a:p>
        </p:txBody>
      </p:sp>
      <p:pic>
        <p:nvPicPr>
          <p:cNvPr id="7" name="Pladsholder til indhold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4009" y="1736558"/>
            <a:ext cx="3722752" cy="4389605"/>
          </a:xfrm>
        </p:spPr>
      </p:pic>
    </p:spTree>
    <p:extLst>
      <p:ext uri="{BB962C8B-B14F-4D97-AF65-F5344CB8AC3E}">
        <p14:creationId xmlns:p14="http://schemas.microsoft.com/office/powerpoint/2010/main" val="129192129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kan siges om Bevæg svaret?</a:t>
            </a:r>
            <a:endParaRPr lang="da-DK" dirty="0"/>
          </a:p>
        </p:txBody>
      </p:sp>
      <p:pic>
        <p:nvPicPr>
          <p:cNvPr id="7" name="Pladsholder til ind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49229" y="1846263"/>
            <a:ext cx="3449829" cy="4022725"/>
          </a:xfrm>
        </p:spPr>
      </p:pic>
      <p:sp>
        <p:nvSpPr>
          <p:cNvPr id="6" name="Pladsholder til indhold 5"/>
          <p:cNvSpPr>
            <a:spLocks noGrp="1"/>
          </p:cNvSpPr>
          <p:nvPr>
            <p:ph sz="half" idx="2"/>
          </p:nvPr>
        </p:nvSpPr>
        <p:spPr/>
        <p:txBody>
          <a:bodyPr/>
          <a:lstStyle/>
          <a:p>
            <a:pPr>
              <a:buFont typeface="Wingdings" panose="05000000000000000000" pitchFamily="2" charset="2"/>
              <a:buChar char="Ø"/>
            </a:pPr>
            <a:r>
              <a:rPr lang="da-DK" dirty="0" smtClean="0"/>
              <a:t>Fysisk, psykisk, kognitivt eller socialt mål?</a:t>
            </a:r>
          </a:p>
          <a:p>
            <a:pPr>
              <a:buFont typeface="Wingdings" panose="05000000000000000000" pitchFamily="2" charset="2"/>
              <a:buChar char="Ø"/>
            </a:pPr>
            <a:r>
              <a:rPr lang="da-DK" dirty="0" smtClean="0"/>
              <a:t>Organisering(cirkel</a:t>
            </a:r>
            <a:r>
              <a:rPr lang="da-DK" dirty="0" smtClean="0"/>
              <a:t>, </a:t>
            </a:r>
            <a:r>
              <a:rPr lang="da-DK" dirty="0" smtClean="0"/>
              <a:t>firkant</a:t>
            </a:r>
            <a:r>
              <a:rPr lang="da-DK" dirty="0"/>
              <a:t> </a:t>
            </a:r>
            <a:r>
              <a:rPr lang="da-DK" dirty="0" smtClean="0"/>
              <a:t>mv.</a:t>
            </a:r>
            <a:r>
              <a:rPr lang="da-DK" dirty="0" smtClean="0"/>
              <a:t>)?</a:t>
            </a:r>
            <a:endParaRPr lang="da-DK" dirty="0" smtClean="0"/>
          </a:p>
          <a:p>
            <a:pPr>
              <a:buFont typeface="Wingdings" panose="05000000000000000000" pitchFamily="2" charset="2"/>
              <a:buChar char="Ø"/>
            </a:pPr>
            <a:r>
              <a:rPr lang="da-DK" dirty="0" smtClean="0"/>
              <a:t>Grupper eller plenum?</a:t>
            </a:r>
          </a:p>
          <a:p>
            <a:pPr>
              <a:buFont typeface="Wingdings" panose="05000000000000000000" pitchFamily="2" charset="2"/>
              <a:buChar char="Ø"/>
            </a:pPr>
            <a:r>
              <a:rPr lang="da-DK" dirty="0" smtClean="0"/>
              <a:t>Mulighed for</a:t>
            </a:r>
            <a:r>
              <a:rPr lang="da-DK" dirty="0" smtClean="0"/>
              <a:t> </a:t>
            </a:r>
            <a:r>
              <a:rPr lang="da-DK" dirty="0" smtClean="0"/>
              <a:t>elevinddragelse</a:t>
            </a:r>
            <a:r>
              <a:rPr lang="da-DK" dirty="0" smtClean="0"/>
              <a:t>?</a:t>
            </a:r>
          </a:p>
          <a:p>
            <a:pPr>
              <a:buFont typeface="Wingdings" panose="05000000000000000000" pitchFamily="2" charset="2"/>
              <a:buChar char="Ø"/>
            </a:pPr>
            <a:r>
              <a:rPr lang="da-DK" dirty="0" smtClean="0"/>
              <a:t>Andre refleksioner? </a:t>
            </a:r>
            <a:endParaRPr lang="da-DK" dirty="0" smtClean="0"/>
          </a:p>
          <a:p>
            <a:pPr marL="0" indent="0">
              <a:buNone/>
            </a:pPr>
            <a:endParaRPr lang="da-DK" dirty="0" smtClean="0"/>
          </a:p>
          <a:p>
            <a:endParaRPr lang="da-DK" dirty="0" smtClean="0"/>
          </a:p>
        </p:txBody>
      </p:sp>
      <p:sp>
        <p:nvSpPr>
          <p:cNvPr id="4" name="Pladsholder til sidefod 3"/>
          <p:cNvSpPr>
            <a:spLocks noGrp="1"/>
          </p:cNvSpPr>
          <p:nvPr>
            <p:ph type="ftr" sz="quarter" idx="11"/>
          </p:nvPr>
        </p:nvSpPr>
        <p:spPr/>
        <p:txBody>
          <a:bodyPr/>
          <a:lstStyle/>
          <a:p>
            <a:r>
              <a:rPr lang="da-DK" smtClean="0"/>
              <a:t>Kropslig læring - oplæg UCC. Mikael Lytzen</a:t>
            </a:r>
            <a:endParaRPr lang="da-DK" dirty="0"/>
          </a:p>
        </p:txBody>
      </p:sp>
    </p:spTree>
    <p:extLst>
      <p:ext uri="{BB962C8B-B14F-4D97-AF65-F5344CB8AC3E}">
        <p14:creationId xmlns:p14="http://schemas.microsoft.com/office/powerpoint/2010/main" val="45693339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Egne erfaringer - didaktisk</a:t>
            </a:r>
            <a:endParaRPr lang="da-DK" dirty="0"/>
          </a:p>
        </p:txBody>
      </p:sp>
      <p:sp>
        <p:nvSpPr>
          <p:cNvPr id="2" name="Pladsholder til indhold 1"/>
          <p:cNvSpPr>
            <a:spLocks noGrp="1"/>
          </p:cNvSpPr>
          <p:nvPr>
            <p:ph sz="half" idx="1"/>
          </p:nvPr>
        </p:nvSpPr>
        <p:spPr/>
        <p:txBody>
          <a:bodyPr>
            <a:normAutofit fontScale="77500" lnSpcReduction="20000"/>
          </a:bodyPr>
          <a:lstStyle/>
          <a:p>
            <a:pPr>
              <a:buFont typeface="Wingdings" panose="05000000000000000000" pitchFamily="2" charset="2"/>
              <a:buChar char="ü"/>
            </a:pPr>
            <a:r>
              <a:rPr lang="da-DK" sz="2600" dirty="0" smtClean="0"/>
              <a:t>Italesætte en </a:t>
            </a:r>
            <a:r>
              <a:rPr lang="da-DK" sz="2600" b="1" dirty="0" smtClean="0"/>
              <a:t>anerkendende</a:t>
            </a:r>
            <a:r>
              <a:rPr lang="da-DK" sz="2600" dirty="0" smtClean="0"/>
              <a:t> bevægelseskultur</a:t>
            </a:r>
          </a:p>
          <a:p>
            <a:pPr>
              <a:buFont typeface="Wingdings" panose="05000000000000000000" pitchFamily="2" charset="2"/>
              <a:buChar char="ü"/>
            </a:pPr>
            <a:r>
              <a:rPr lang="da-DK" sz="2600" dirty="0" smtClean="0"/>
              <a:t>Gør det tydeligt at bevægelse er sjovt, MEN IKKE  KUN FOR SJOVT</a:t>
            </a:r>
          </a:p>
          <a:p>
            <a:pPr>
              <a:buFont typeface="Wingdings" panose="05000000000000000000" pitchFamily="2" charset="2"/>
              <a:buChar char="ü"/>
            </a:pPr>
            <a:r>
              <a:rPr lang="da-DK" sz="2600" dirty="0" smtClean="0"/>
              <a:t> Klare </a:t>
            </a:r>
            <a:r>
              <a:rPr lang="da-DK" sz="2600" dirty="0"/>
              <a:t>rammer </a:t>
            </a:r>
            <a:r>
              <a:rPr lang="da-DK" sz="2600" dirty="0" smtClean="0"/>
              <a:t>og mål</a:t>
            </a:r>
            <a:r>
              <a:rPr lang="da-DK" sz="2600" dirty="0"/>
              <a:t> </a:t>
            </a:r>
            <a:r>
              <a:rPr lang="da-DK" sz="2600" dirty="0" smtClean="0"/>
              <a:t>for en aktivitet(husk tid til refleksion undervejs)</a:t>
            </a:r>
          </a:p>
          <a:p>
            <a:pPr>
              <a:buFont typeface="Wingdings" panose="05000000000000000000" pitchFamily="2" charset="2"/>
              <a:buChar char="ü"/>
            </a:pPr>
            <a:r>
              <a:rPr lang="da-DK" sz="2600" dirty="0" smtClean="0"/>
              <a:t> </a:t>
            </a:r>
            <a:r>
              <a:rPr lang="da-DK" sz="2600" dirty="0" smtClean="0"/>
              <a:t>Udvælg (</a:t>
            </a:r>
            <a:r>
              <a:rPr lang="da-DK" sz="2600" dirty="0" err="1" smtClean="0"/>
              <a:t>evt</a:t>
            </a:r>
            <a:r>
              <a:rPr lang="da-DK" sz="2600" dirty="0" smtClean="0"/>
              <a:t>) </a:t>
            </a:r>
            <a:r>
              <a:rPr lang="da-DK" sz="2600" dirty="0" smtClean="0"/>
              <a:t>en aktivitetsleder til gruppeaktiviteter</a:t>
            </a:r>
          </a:p>
          <a:p>
            <a:pPr>
              <a:buFont typeface="Wingdings" panose="05000000000000000000" pitchFamily="2" charset="2"/>
              <a:buChar char="ü"/>
            </a:pPr>
            <a:r>
              <a:rPr lang="da-DK" sz="2600" dirty="0"/>
              <a:t> </a:t>
            </a:r>
            <a:r>
              <a:rPr lang="da-DK" sz="2600" dirty="0" smtClean="0"/>
              <a:t>Overvej </a:t>
            </a:r>
            <a:r>
              <a:rPr lang="da-DK" sz="2600" dirty="0" smtClean="0"/>
              <a:t>lærerrollen - og </a:t>
            </a:r>
            <a:r>
              <a:rPr lang="da-DK" sz="2600" dirty="0" smtClean="0"/>
              <a:t>graden af </a:t>
            </a:r>
            <a:r>
              <a:rPr lang="da-DK" sz="2600" dirty="0" smtClean="0"/>
              <a:t>elevmedbestemmelse</a:t>
            </a:r>
            <a:endParaRPr lang="da-DK" dirty="0"/>
          </a:p>
          <a:p>
            <a:endParaRPr lang="da-DK" dirty="0"/>
          </a:p>
        </p:txBody>
      </p:sp>
      <p:graphicFrame>
        <p:nvGraphicFramePr>
          <p:cNvPr id="5" name="Pladsholder til indhold 4"/>
          <p:cNvGraphicFramePr>
            <a:graphicFrameLocks noGrp="1"/>
          </p:cNvGraphicFramePr>
          <p:nvPr>
            <p:ph sz="half" idx="2"/>
            <p:extLst>
              <p:ext uri="{D42A27DB-BD31-4B8C-83A1-F6EECF244321}">
                <p14:modId xmlns:p14="http://schemas.microsoft.com/office/powerpoint/2010/main" val="1720175620"/>
              </p:ext>
            </p:extLst>
          </p:nvPr>
        </p:nvGraphicFramePr>
        <p:xfrm>
          <a:off x="4665643" y="1846263"/>
          <a:ext cx="369891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dsholder til sidefod 2"/>
          <p:cNvSpPr>
            <a:spLocks noGrp="1"/>
          </p:cNvSpPr>
          <p:nvPr>
            <p:ph type="ftr" sz="quarter" idx="11"/>
          </p:nvPr>
        </p:nvSpPr>
        <p:spPr/>
        <p:txBody>
          <a:bodyPr/>
          <a:lstStyle/>
          <a:p>
            <a:r>
              <a:rPr lang="da-DK" smtClean="0"/>
              <a:t>Kropslig læring - oplæg UCC. Mikael Lytzen</a:t>
            </a:r>
            <a:endParaRPr lang="da-DK" dirty="0"/>
          </a:p>
        </p:txBody>
      </p:sp>
    </p:spTree>
    <p:extLst>
      <p:ext uri="{BB962C8B-B14F-4D97-AF65-F5344CB8AC3E}">
        <p14:creationId xmlns:p14="http://schemas.microsoft.com/office/powerpoint/2010/main" val="2197054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Gør bevægelsen synlig for elever</a:t>
            </a:r>
            <a:endParaRPr lang="da-DK" dirty="0"/>
          </a:p>
        </p:txBody>
      </p:sp>
      <p:sp>
        <p:nvSpPr>
          <p:cNvPr id="4" name="Pladsholder til sidefod 3"/>
          <p:cNvSpPr>
            <a:spLocks noGrp="1"/>
          </p:cNvSpPr>
          <p:nvPr>
            <p:ph type="ftr" sz="quarter" idx="11"/>
          </p:nvPr>
        </p:nvSpPr>
        <p:spPr/>
        <p:txBody>
          <a:bodyPr/>
          <a:lstStyle/>
          <a:p>
            <a:r>
              <a:rPr lang="da-DK" smtClean="0"/>
              <a:t>Kropslig læring - oplæg UCC. Mikael Lytzen</a:t>
            </a:r>
            <a:endParaRPr lang="da-DK" dirty="0"/>
          </a:p>
        </p:txBody>
      </p:sp>
      <p:sp>
        <p:nvSpPr>
          <p:cNvPr id="3" name="Pladsholder til indhold 2"/>
          <p:cNvSpPr>
            <a:spLocks noGrp="1"/>
          </p:cNvSpPr>
          <p:nvPr>
            <p:ph sz="quarter" idx="13"/>
          </p:nvPr>
        </p:nvSpPr>
        <p:spPr>
          <a:xfrm>
            <a:off x="676655" y="2679192"/>
            <a:ext cx="3175265" cy="3447288"/>
          </a:xfrm>
        </p:spPr>
        <p:txBody>
          <a:bodyPr/>
          <a:lstStyle/>
          <a:p>
            <a:pPr marL="0" indent="0">
              <a:buNone/>
            </a:pPr>
            <a:endParaRPr lang="da-DK" sz="1800" dirty="0"/>
          </a:p>
          <a:p>
            <a:pPr marL="0" indent="0">
              <a:buNone/>
            </a:pPr>
            <a:endParaRPr lang="da-DK" sz="1800" dirty="0" smtClean="0"/>
          </a:p>
          <a:p>
            <a:pPr marL="0" indent="0">
              <a:buNone/>
            </a:pPr>
            <a:endParaRPr lang="da-DK" dirty="0" smtClean="0"/>
          </a:p>
        </p:txBody>
      </p:sp>
      <p:pic>
        <p:nvPicPr>
          <p:cNvPr id="5" name="Pladsholder til indhold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5025" y="2664619"/>
            <a:ext cx="3822700" cy="2867025"/>
          </a:xfrm>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7360"/>
            <a:ext cx="9144000" cy="5120639"/>
          </a:xfrm>
          <a:prstGeom prst="rect">
            <a:avLst/>
          </a:prstGeom>
        </p:spPr>
      </p:pic>
    </p:spTree>
    <p:extLst>
      <p:ext uri="{BB962C8B-B14F-4D97-AF65-F5344CB8AC3E}">
        <p14:creationId xmlns:p14="http://schemas.microsoft.com/office/powerpoint/2010/main" val="276850197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kollegaer</a:t>
            </a:r>
            <a:endParaRPr lang="da-DK" dirty="0"/>
          </a:p>
        </p:txBody>
      </p:sp>
      <p:pic>
        <p:nvPicPr>
          <p:cNvPr id="5" name="Picture 4" descr="https://lh6.googleusercontent.com/tm0qImEhwOjbOdvQ6QXuS5T1UGOJvzhQRqHTiSy-iti_UICv9t8vonGsbhe7JVYskudRRUfiHygjfqC29EzSn17lZYoRiEnAjBpUyJDzPjvrYgtwIDuT7SdsO42gNJjxF9u-0xww"/>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93169" y="1916832"/>
            <a:ext cx="4177145" cy="3811385"/>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sidefod 3"/>
          <p:cNvSpPr>
            <a:spLocks noGrp="1"/>
          </p:cNvSpPr>
          <p:nvPr>
            <p:ph type="ftr" sz="quarter" idx="11"/>
          </p:nvPr>
        </p:nvSpPr>
        <p:spPr/>
        <p:txBody>
          <a:bodyPr/>
          <a:lstStyle/>
          <a:p>
            <a:r>
              <a:rPr lang="da-DK" smtClean="0"/>
              <a:t>Kropslig læring - oplæg UCC. Mikael Lytzen</a:t>
            </a:r>
            <a:endParaRPr lang="da-DK" dirty="0"/>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68" y="1916832"/>
            <a:ext cx="3370349" cy="3857426"/>
          </a:xfrm>
          <a:prstGeom prst="rect">
            <a:avLst/>
          </a:prstGeom>
        </p:spPr>
      </p:pic>
    </p:spTree>
    <p:extLst>
      <p:ext uri="{BB962C8B-B14F-4D97-AF65-F5344CB8AC3E}">
        <p14:creationId xmlns:p14="http://schemas.microsoft.com/office/powerpoint/2010/main" val="271634966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…og forældre</a:t>
            </a:r>
            <a:endParaRPr lang="da-DK" dirty="0"/>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783549"/>
            <a:ext cx="3316992" cy="4381756"/>
          </a:xfrm>
        </p:spPr>
      </p:pic>
      <p:sp>
        <p:nvSpPr>
          <p:cNvPr id="4" name="Pladsholder til sidefod 3"/>
          <p:cNvSpPr>
            <a:spLocks noGrp="1"/>
          </p:cNvSpPr>
          <p:nvPr>
            <p:ph type="ftr" sz="quarter" idx="11"/>
          </p:nvPr>
        </p:nvSpPr>
        <p:spPr/>
        <p:txBody>
          <a:bodyPr/>
          <a:lstStyle/>
          <a:p>
            <a:r>
              <a:rPr lang="da-DK" smtClean="0"/>
              <a:t>Kropslig læring - oplæg UCC. Mikael Lytzen</a:t>
            </a:r>
            <a:endParaRPr lang="da-DK" dirty="0"/>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195" y="2132856"/>
            <a:ext cx="4283565" cy="4032449"/>
          </a:xfrm>
          <a:prstGeom prst="rect">
            <a:avLst/>
          </a:prstGeom>
        </p:spPr>
      </p:pic>
    </p:spTree>
    <p:extLst>
      <p:ext uri="{BB962C8B-B14F-4D97-AF65-F5344CB8AC3E}">
        <p14:creationId xmlns:p14="http://schemas.microsoft.com/office/powerpoint/2010/main" val="231829965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www.kroppeniundervisningen.dk</a:t>
            </a:r>
            <a:endParaRPr lang="da-DK" dirty="0"/>
          </a:p>
        </p:txBody>
      </p:sp>
      <p:pic>
        <p:nvPicPr>
          <p:cNvPr id="9" name="Pladsholder til billede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4167" b="14167"/>
          <a:stretch>
            <a:fillRect/>
          </a:stretch>
        </p:blipFill>
        <p:spPr/>
      </p:pic>
      <p:sp>
        <p:nvSpPr>
          <p:cNvPr id="7" name="Pladsholder til tekst 6"/>
          <p:cNvSpPr>
            <a:spLocks noGrp="1"/>
          </p:cNvSpPr>
          <p:nvPr>
            <p:ph type="body" sz="half" idx="2"/>
          </p:nvPr>
        </p:nvSpPr>
        <p:spPr/>
        <p:txBody>
          <a:bodyPr/>
          <a:lstStyle/>
          <a:p>
            <a:r>
              <a:rPr lang="da-DK" dirty="0" smtClean="0"/>
              <a:t>Her kan lærere, forældre og elever hente inspiration og viden</a:t>
            </a:r>
            <a:endParaRPr lang="da-DK" dirty="0"/>
          </a:p>
        </p:txBody>
      </p:sp>
      <p:sp>
        <p:nvSpPr>
          <p:cNvPr id="4" name="Pladsholder til sidefod 3"/>
          <p:cNvSpPr>
            <a:spLocks noGrp="1"/>
          </p:cNvSpPr>
          <p:nvPr>
            <p:ph type="ftr" sz="quarter" idx="11"/>
          </p:nvPr>
        </p:nvSpPr>
        <p:spPr/>
        <p:txBody>
          <a:bodyPr/>
          <a:lstStyle/>
          <a:p>
            <a:r>
              <a:rPr lang="da-DK" smtClean="0"/>
              <a:t>Kropslig læring - oplæg UCC. Mikael Lytzen</a:t>
            </a:r>
            <a:endParaRPr lang="da-DK" dirty="0"/>
          </a:p>
        </p:txBody>
      </p:sp>
      <p:pic>
        <p:nvPicPr>
          <p:cNvPr id="8" name="Billede 7"/>
          <p:cNvPicPr>
            <a:picLocks noChangeAspect="1"/>
          </p:cNvPicPr>
          <p:nvPr/>
        </p:nvPicPr>
        <p:blipFill>
          <a:blip r:embed="rId3"/>
          <a:stretch>
            <a:fillRect/>
          </a:stretch>
        </p:blipFill>
        <p:spPr>
          <a:xfrm>
            <a:off x="12" y="1"/>
            <a:ext cx="9143988" cy="4915076"/>
          </a:xfrm>
          <a:prstGeom prst="rect">
            <a:avLst/>
          </a:prstGeom>
        </p:spPr>
      </p:pic>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 y="0"/>
            <a:ext cx="9143989" cy="4924220"/>
          </a:xfrm>
          <a:prstGeom prst="rect">
            <a:avLst/>
          </a:prstGeom>
        </p:spPr>
      </p:pic>
    </p:spTree>
    <p:extLst>
      <p:ext uri="{BB962C8B-B14F-4D97-AF65-F5344CB8AC3E}">
        <p14:creationId xmlns:p14="http://schemas.microsoft.com/office/powerpoint/2010/main" val="19752944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Bevægelse, læring og trivsel</a:t>
            </a:r>
            <a:br>
              <a:rPr lang="da-DK" dirty="0" smtClean="0"/>
            </a:br>
            <a:endParaRPr lang="da-DK" dirty="0"/>
          </a:p>
        </p:txBody>
      </p:sp>
      <p:sp>
        <p:nvSpPr>
          <p:cNvPr id="3" name="Pladsholder til sidefod 2"/>
          <p:cNvSpPr>
            <a:spLocks noGrp="1"/>
          </p:cNvSpPr>
          <p:nvPr>
            <p:ph type="ftr" sz="quarter" idx="11"/>
          </p:nvPr>
        </p:nvSpPr>
        <p:spPr/>
        <p:txBody>
          <a:bodyPr/>
          <a:lstStyle/>
          <a:p>
            <a:r>
              <a:rPr lang="da-DK" smtClean="0"/>
              <a:t>Kropslig læring - oplæg UCC. Mikael Lytzen</a:t>
            </a:r>
            <a:endParaRPr lang="da-DK"/>
          </a:p>
        </p:txBody>
      </p:sp>
      <p:sp>
        <p:nvSpPr>
          <p:cNvPr id="4" name="Pladsholder til indhold 3"/>
          <p:cNvSpPr>
            <a:spLocks noGrp="1"/>
          </p:cNvSpPr>
          <p:nvPr>
            <p:ph sz="quarter" idx="13"/>
          </p:nvPr>
        </p:nvSpPr>
        <p:spPr>
          <a:xfrm>
            <a:off x="676655" y="1844824"/>
            <a:ext cx="3822192" cy="4281656"/>
          </a:xfrm>
        </p:spPr>
        <p:txBody>
          <a:bodyPr>
            <a:normAutofit/>
          </a:bodyPr>
          <a:lstStyle/>
          <a:p>
            <a:pPr>
              <a:buFont typeface="Wingdings" panose="05000000000000000000" pitchFamily="2" charset="2"/>
              <a:buChar char="Ø"/>
            </a:pPr>
            <a:r>
              <a:rPr lang="da-DK" dirty="0" smtClean="0">
                <a:solidFill>
                  <a:srgbClr val="0070C0"/>
                </a:solidFill>
              </a:rPr>
              <a:t>Hvad </a:t>
            </a:r>
            <a:r>
              <a:rPr lang="da-DK" dirty="0" smtClean="0">
                <a:solidFill>
                  <a:srgbClr val="0070C0"/>
                </a:solidFill>
              </a:rPr>
              <a:t>er bevægelse? </a:t>
            </a:r>
          </a:p>
          <a:p>
            <a:pPr>
              <a:buFont typeface="Wingdings" panose="05000000000000000000" pitchFamily="2" charset="2"/>
              <a:buChar char="Ø"/>
            </a:pPr>
            <a:r>
              <a:rPr lang="da-DK" dirty="0" smtClean="0">
                <a:solidFill>
                  <a:srgbClr val="0070C0"/>
                </a:solidFill>
              </a:rPr>
              <a:t>Skabelse </a:t>
            </a:r>
            <a:r>
              <a:rPr lang="da-DK" dirty="0" smtClean="0">
                <a:solidFill>
                  <a:srgbClr val="0070C0"/>
                </a:solidFill>
              </a:rPr>
              <a:t>af en (motiverende) </a:t>
            </a:r>
            <a:r>
              <a:rPr lang="da-DK" dirty="0">
                <a:solidFill>
                  <a:srgbClr val="0070C0"/>
                </a:solidFill>
              </a:rPr>
              <a:t>b</a:t>
            </a:r>
            <a:r>
              <a:rPr lang="da-DK" dirty="0" smtClean="0">
                <a:solidFill>
                  <a:srgbClr val="0070C0"/>
                </a:solidFill>
              </a:rPr>
              <a:t>evægelseskultur i skolen via elevinddragelse</a:t>
            </a:r>
          </a:p>
          <a:p>
            <a:pPr>
              <a:buFont typeface="Wingdings" panose="05000000000000000000" pitchFamily="2" charset="2"/>
              <a:buChar char="Ø"/>
            </a:pPr>
            <a:r>
              <a:rPr lang="da-DK" dirty="0" smtClean="0">
                <a:solidFill>
                  <a:srgbClr val="0070C0"/>
                </a:solidFill>
              </a:rPr>
              <a:t>Didaktiske metoder</a:t>
            </a:r>
            <a:endParaRPr lang="da-DK" dirty="0" smtClean="0">
              <a:solidFill>
                <a:srgbClr val="0070C0"/>
              </a:solidFill>
            </a:endParaRPr>
          </a:p>
          <a:p>
            <a:pPr>
              <a:buFont typeface="Wingdings" panose="05000000000000000000" pitchFamily="2" charset="2"/>
              <a:buChar char="Ø"/>
            </a:pPr>
            <a:r>
              <a:rPr lang="da-DK" dirty="0" smtClean="0">
                <a:solidFill>
                  <a:srgbClr val="0070C0"/>
                </a:solidFill>
              </a:rPr>
              <a:t>Links/</a:t>
            </a:r>
            <a:r>
              <a:rPr lang="da-DK" dirty="0" err="1" smtClean="0">
                <a:solidFill>
                  <a:srgbClr val="0070C0"/>
                </a:solidFill>
              </a:rPr>
              <a:t>arb</a:t>
            </a:r>
            <a:r>
              <a:rPr lang="da-DK" dirty="0" smtClean="0">
                <a:solidFill>
                  <a:srgbClr val="0070C0"/>
                </a:solidFill>
              </a:rPr>
              <a:t>. redskaber</a:t>
            </a:r>
            <a:endParaRPr lang="da-DK" dirty="0" smtClean="0">
              <a:solidFill>
                <a:srgbClr val="0070C0"/>
              </a:solidFill>
            </a:endParaRPr>
          </a:p>
          <a:p>
            <a:pPr>
              <a:buFont typeface="Courier New" panose="02070309020205020404" pitchFamily="49" charset="0"/>
              <a:buChar char="o"/>
            </a:pPr>
            <a:endParaRPr lang="da-DK" dirty="0" smtClean="0"/>
          </a:p>
          <a:p>
            <a:endParaRPr lang="da-DK" dirty="0" smtClean="0"/>
          </a:p>
          <a:p>
            <a:endParaRPr lang="da-DK" dirty="0" smtClean="0"/>
          </a:p>
        </p:txBody>
      </p:sp>
      <p:graphicFrame>
        <p:nvGraphicFramePr>
          <p:cNvPr id="5" name="Pladsholder til indhold 4"/>
          <p:cNvGraphicFramePr>
            <a:graphicFrameLocks noGrp="1"/>
          </p:cNvGraphicFramePr>
          <p:nvPr>
            <p:ph sz="quarter" idx="14"/>
            <p:extLst>
              <p:ext uri="{D42A27DB-BD31-4B8C-83A1-F6EECF244321}">
                <p14:modId xmlns:p14="http://schemas.microsoft.com/office/powerpoint/2010/main" val="601453443"/>
              </p:ext>
            </p:extLst>
          </p:nvPr>
        </p:nvGraphicFramePr>
        <p:xfrm>
          <a:off x="4211960" y="1737361"/>
          <a:ext cx="4464496" cy="4211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12754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Bevæg svaret</a:t>
            </a:r>
            <a:endParaRPr lang="da-DK" dirty="0"/>
          </a:p>
        </p:txBody>
      </p:sp>
      <p:sp>
        <p:nvSpPr>
          <p:cNvPr id="4" name="Pladsholder til sidefod 3"/>
          <p:cNvSpPr>
            <a:spLocks noGrp="1"/>
          </p:cNvSpPr>
          <p:nvPr>
            <p:ph type="ftr" sz="quarter" idx="11"/>
          </p:nvPr>
        </p:nvSpPr>
        <p:spPr/>
        <p:txBody>
          <a:bodyPr/>
          <a:lstStyle/>
          <a:p>
            <a:r>
              <a:rPr lang="da-DK" smtClean="0"/>
              <a:t>Kropslig læring - oplæg UCC. Mikael Lytzen</a:t>
            </a:r>
            <a:endParaRPr lang="da-DK"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6660" t="2991" r="12578" b="6084"/>
          <a:stretch>
            <a:fillRect/>
          </a:stretch>
        </p:blipFill>
        <p:spPr>
          <a:xfrm>
            <a:off x="822960" y="1846263"/>
            <a:ext cx="7781487" cy="4022725"/>
          </a:xfrm>
        </p:spPr>
      </p:pic>
    </p:spTree>
    <p:extLst>
      <p:ext uri="{BB962C8B-B14F-4D97-AF65-F5344CB8AC3E}">
        <p14:creationId xmlns:p14="http://schemas.microsoft.com/office/powerpoint/2010/main" val="25231519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ved vi?</a:t>
            </a:r>
            <a:endParaRPr lang="da-DK" dirty="0"/>
          </a:p>
        </p:txBody>
      </p:sp>
      <p:sp>
        <p:nvSpPr>
          <p:cNvPr id="3" name="Pladsholder til indhold 2"/>
          <p:cNvSpPr>
            <a:spLocks noGrp="1"/>
          </p:cNvSpPr>
          <p:nvPr>
            <p:ph sz="half" idx="1"/>
          </p:nvPr>
        </p:nvSpPr>
        <p:spPr/>
        <p:txBody>
          <a:bodyPr>
            <a:normAutofit lnSpcReduction="10000"/>
          </a:bodyPr>
          <a:lstStyle/>
          <a:p>
            <a:pPr defTabSz="210311">
              <a:lnSpc>
                <a:spcPct val="100000"/>
              </a:lnSpc>
              <a:spcBef>
                <a:spcPts val="40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a:solidFill>
                  <a:srgbClr val="0070C0"/>
                </a:solidFill>
              </a:rPr>
              <a:t>For at øge </a:t>
            </a:r>
            <a:r>
              <a:rPr lang="da-DK" b="1" dirty="0">
                <a:solidFill>
                  <a:srgbClr val="0070C0"/>
                </a:solidFill>
                <a:latin typeface="Fedra Serif B Std"/>
                <a:ea typeface="Fedra Serif B Std"/>
                <a:cs typeface="Fedra Serif B Std"/>
                <a:sym typeface="Fedra Serif B Std"/>
              </a:rPr>
              <a:t>koncentrationen</a:t>
            </a:r>
            <a:r>
              <a:rPr lang="da-DK" dirty="0">
                <a:solidFill>
                  <a:srgbClr val="0070C0"/>
                </a:solidFill>
              </a:rPr>
              <a:t> kræver det lav eller moderat intensitet. </a:t>
            </a:r>
          </a:p>
          <a:p>
            <a:pPr defTabSz="210311">
              <a:lnSpc>
                <a:spcPct val="100000"/>
              </a:lnSpc>
              <a:spcBef>
                <a:spcPts val="40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smtClean="0">
                <a:solidFill>
                  <a:srgbClr val="0070C0"/>
                </a:solidFill>
              </a:rPr>
              <a:t>For </a:t>
            </a:r>
            <a:r>
              <a:rPr lang="da-DK" dirty="0">
                <a:solidFill>
                  <a:srgbClr val="0070C0"/>
                </a:solidFill>
              </a:rPr>
              <a:t>at øge </a:t>
            </a:r>
            <a:r>
              <a:rPr lang="da-DK" b="1" dirty="0">
                <a:solidFill>
                  <a:srgbClr val="0070C0"/>
                </a:solidFill>
                <a:latin typeface="Fedra Serif B Std"/>
                <a:ea typeface="Fedra Serif B Std"/>
                <a:cs typeface="Fedra Serif B Std"/>
                <a:sym typeface="Fedra Serif B Std"/>
              </a:rPr>
              <a:t>hukommelsen</a:t>
            </a:r>
            <a:r>
              <a:rPr lang="da-DK" dirty="0">
                <a:solidFill>
                  <a:srgbClr val="0070C0"/>
                </a:solidFill>
              </a:rPr>
              <a:t> kræves der høj intensitet umiddelbart efter en læringssituationen. </a:t>
            </a:r>
          </a:p>
          <a:p>
            <a:pPr defTabSz="210311">
              <a:lnSpc>
                <a:spcPct val="100000"/>
              </a:lnSpc>
              <a:spcBef>
                <a:spcPts val="40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smtClean="0">
                <a:solidFill>
                  <a:srgbClr val="0070C0"/>
                </a:solidFill>
              </a:rPr>
              <a:t>Bevægelsen </a:t>
            </a:r>
            <a:r>
              <a:rPr lang="da-DK" dirty="0">
                <a:solidFill>
                  <a:srgbClr val="0070C0"/>
                </a:solidFill>
              </a:rPr>
              <a:t>skal være struktureret og gennemarbejdet for, at den bliver </a:t>
            </a:r>
            <a:r>
              <a:rPr lang="da-DK" b="1" dirty="0">
                <a:solidFill>
                  <a:srgbClr val="0070C0"/>
                </a:solidFill>
                <a:latin typeface="Fedra Serif B Std"/>
                <a:ea typeface="Fedra Serif B Std"/>
                <a:cs typeface="Fedra Serif B Std"/>
                <a:sym typeface="Fedra Serif B Std"/>
              </a:rPr>
              <a:t>meningsfuld</a:t>
            </a:r>
            <a:r>
              <a:rPr lang="da-DK" dirty="0">
                <a:solidFill>
                  <a:srgbClr val="0070C0"/>
                </a:solidFill>
              </a:rPr>
              <a:t> for eleverne. </a:t>
            </a:r>
          </a:p>
          <a:p>
            <a:pPr defTabSz="210311">
              <a:lnSpc>
                <a:spcPct val="100000"/>
              </a:lnSpc>
              <a:spcBef>
                <a:spcPts val="40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smtClean="0">
                <a:solidFill>
                  <a:srgbClr val="0070C0"/>
                </a:solidFill>
              </a:rPr>
              <a:t>Bevægelse </a:t>
            </a:r>
            <a:r>
              <a:rPr lang="da-DK" dirty="0">
                <a:solidFill>
                  <a:srgbClr val="0070C0"/>
                </a:solidFill>
              </a:rPr>
              <a:t>fremmer </a:t>
            </a:r>
            <a:r>
              <a:rPr lang="da-DK" b="1" dirty="0">
                <a:solidFill>
                  <a:srgbClr val="0070C0"/>
                </a:solidFill>
                <a:latin typeface="Fedra Serif B Std"/>
                <a:ea typeface="Fedra Serif B Std"/>
                <a:cs typeface="Fedra Serif B Std"/>
                <a:sym typeface="Fedra Serif B Std"/>
              </a:rPr>
              <a:t>motivation og variation</a:t>
            </a:r>
            <a:r>
              <a:rPr lang="da-DK" dirty="0">
                <a:solidFill>
                  <a:srgbClr val="0070C0"/>
                </a:solidFill>
              </a:rPr>
              <a:t> i skoledagen </a:t>
            </a:r>
          </a:p>
          <a:p>
            <a:pPr defTabSz="210311">
              <a:lnSpc>
                <a:spcPct val="100000"/>
              </a:lnSpc>
              <a:spcBef>
                <a:spcPts val="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smtClean="0">
                <a:solidFill>
                  <a:srgbClr val="0070C0"/>
                </a:solidFill>
              </a:rPr>
              <a:t>Fysisk </a:t>
            </a:r>
            <a:r>
              <a:rPr lang="da-DK" dirty="0">
                <a:solidFill>
                  <a:srgbClr val="0070C0"/>
                </a:solidFill>
              </a:rPr>
              <a:t>aktivitet kan være med til at styrke børns </a:t>
            </a:r>
            <a:r>
              <a:rPr lang="da-DK" b="1" dirty="0">
                <a:solidFill>
                  <a:srgbClr val="0070C0"/>
                </a:solidFill>
                <a:latin typeface="Fedra Serif B Std"/>
                <a:ea typeface="Fedra Serif B Std"/>
                <a:cs typeface="Fedra Serif B Std"/>
                <a:sym typeface="Fedra Serif B Std"/>
              </a:rPr>
              <a:t>selvværd</a:t>
            </a:r>
            <a:r>
              <a:rPr lang="da-DK" dirty="0">
                <a:solidFill>
                  <a:srgbClr val="0070C0"/>
                </a:solidFill>
              </a:rPr>
              <a:t> og selvtillid, og gerne når det dyrkes sammen med nogen. Herunder styrkes </a:t>
            </a:r>
            <a:r>
              <a:rPr lang="da-DK" b="1" dirty="0">
                <a:solidFill>
                  <a:srgbClr val="0070C0"/>
                </a:solidFill>
                <a:latin typeface="Fedra Serif B Std"/>
                <a:ea typeface="Fedra Serif B Std"/>
                <a:cs typeface="Fedra Serif B Std"/>
                <a:sym typeface="Fedra Serif B Std"/>
              </a:rPr>
              <a:t>relationen</a:t>
            </a:r>
            <a:r>
              <a:rPr lang="da-DK" dirty="0">
                <a:solidFill>
                  <a:srgbClr val="0070C0"/>
                </a:solidFill>
              </a:rPr>
              <a:t> til henholdsvis jævnaldrende, forældre og lærer/pædagog. </a:t>
            </a:r>
          </a:p>
          <a:p>
            <a:pPr defTabSz="210311">
              <a:lnSpc>
                <a:spcPct val="100000"/>
              </a:lnSpc>
              <a:spcBef>
                <a:spcPts val="400"/>
              </a:spcBef>
              <a:defRPr sz="1656">
                <a:latin typeface="Fedra Serif B Std Medium"/>
                <a:ea typeface="Fedra Serif B Std Medium"/>
                <a:cs typeface="Fedra Serif B Std Medium"/>
                <a:sym typeface="Fedra Serif B Std Medium"/>
              </a:defRPr>
            </a:pPr>
            <a:endParaRPr lang="da-DK" dirty="0">
              <a:solidFill>
                <a:srgbClr val="0070C0"/>
              </a:solidFill>
            </a:endParaRPr>
          </a:p>
        </p:txBody>
      </p:sp>
      <p:sp>
        <p:nvSpPr>
          <p:cNvPr id="4" name="Pladsholder til sidefod 3"/>
          <p:cNvSpPr>
            <a:spLocks noGrp="1"/>
          </p:cNvSpPr>
          <p:nvPr>
            <p:ph type="ftr" sz="quarter" idx="11"/>
          </p:nvPr>
        </p:nvSpPr>
        <p:spPr/>
        <p:txBody>
          <a:bodyPr/>
          <a:lstStyle/>
          <a:p>
            <a:r>
              <a:rPr lang="da-DK" smtClean="0"/>
              <a:t>Kropslig læring - oplæg UCC. Mikael Lytzen</a:t>
            </a:r>
            <a:endParaRPr lang="da-DK" dirty="0"/>
          </a:p>
        </p:txBody>
      </p:sp>
      <p:graphicFrame>
        <p:nvGraphicFramePr>
          <p:cNvPr id="10" name="Pladsholder til indhold 9"/>
          <p:cNvGraphicFramePr>
            <a:graphicFrameLocks noGrp="1"/>
          </p:cNvGraphicFramePr>
          <p:nvPr>
            <p:ph sz="half" idx="2"/>
            <p:extLst>
              <p:ext uri="{D42A27DB-BD31-4B8C-83A1-F6EECF244321}">
                <p14:modId xmlns:p14="http://schemas.microsoft.com/office/powerpoint/2010/main" val="1582608461"/>
              </p:ext>
            </p:extLst>
          </p:nvPr>
        </p:nvGraphicFramePr>
        <p:xfrm>
          <a:off x="4664074" y="1737361"/>
          <a:ext cx="4300413" cy="3851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20498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 </a:t>
            </a:r>
            <a:endParaRPr lang="da-DK" dirty="0"/>
          </a:p>
        </p:txBody>
      </p:sp>
      <p:sp>
        <p:nvSpPr>
          <p:cNvPr id="6" name="Pladsholder til indhold 5"/>
          <p:cNvSpPr>
            <a:spLocks noGrp="1"/>
          </p:cNvSpPr>
          <p:nvPr>
            <p:ph sz="half" idx="1"/>
          </p:nvPr>
        </p:nvSpPr>
        <p:spPr>
          <a:xfrm>
            <a:off x="822960" y="1255042"/>
            <a:ext cx="3703320" cy="4614052"/>
          </a:xfrm>
        </p:spPr>
        <p:txBody>
          <a:bodyPr>
            <a:normAutofit/>
          </a:bodyPr>
          <a:lstStyle/>
          <a:p>
            <a:pPr marL="0" indent="0">
              <a:buNone/>
            </a:pPr>
            <a:r>
              <a:rPr lang="da-DK" dirty="0" smtClean="0"/>
              <a:t>Center </a:t>
            </a:r>
            <a:r>
              <a:rPr lang="da-DK" dirty="0"/>
              <a:t>for Holdspil og </a:t>
            </a:r>
            <a:r>
              <a:rPr lang="da-DK" dirty="0" smtClean="0"/>
              <a:t>Sundhed</a:t>
            </a:r>
            <a:r>
              <a:rPr lang="da-DK" dirty="0"/>
              <a:t>, </a:t>
            </a:r>
            <a:r>
              <a:rPr lang="da-DK" dirty="0" smtClean="0"/>
              <a:t>2016: </a:t>
            </a:r>
          </a:p>
          <a:p>
            <a:pPr marL="0" indent="0">
              <a:buNone/>
            </a:pPr>
            <a:r>
              <a:rPr lang="da-DK" dirty="0" smtClean="0"/>
              <a:t>”..</a:t>
            </a:r>
            <a:r>
              <a:rPr lang="da-DK" i="1" dirty="0" smtClean="0"/>
              <a:t>voksne </a:t>
            </a:r>
            <a:r>
              <a:rPr lang="da-DK" i="1" dirty="0"/>
              <a:t>skal styrke børn og unges følelse af </a:t>
            </a:r>
            <a:r>
              <a:rPr lang="da-DK" i="1" dirty="0" smtClean="0"/>
              <a:t>kompetence </a:t>
            </a:r>
            <a:r>
              <a:rPr lang="da-DK" i="1" dirty="0"/>
              <a:t>og selvbestemmelse. De skal fremme deres glæde ved og personlige interesse i fysisk aktivitet ved at skabe miljøer, som understøtter selvbestemmelse (f.eks. giver børn og unge mulighed for at blive hørt, foretage valg og tage beslutninger), har fokus på </a:t>
            </a:r>
            <a:r>
              <a:rPr lang="da-DK" i="1" dirty="0" err="1" smtClean="0"/>
              <a:t>mestring</a:t>
            </a:r>
            <a:r>
              <a:rPr lang="da-DK" i="1" dirty="0" smtClean="0"/>
              <a:t>….”</a:t>
            </a:r>
          </a:p>
          <a:p>
            <a:pPr marL="0" indent="0">
              <a:buNone/>
            </a:pPr>
            <a:r>
              <a:rPr lang="da-DK" sz="1200" i="1" dirty="0">
                <a:solidFill>
                  <a:srgbClr val="C00000"/>
                </a:solidFill>
              </a:rPr>
              <a:t>Kropslige færdigheder og læring hænger sammen(M. </a:t>
            </a:r>
            <a:r>
              <a:rPr lang="da-DK" sz="1200" i="1" dirty="0" smtClean="0">
                <a:solidFill>
                  <a:srgbClr val="C00000"/>
                </a:solidFill>
              </a:rPr>
              <a:t>Hansen. 2011)</a:t>
            </a:r>
            <a:endParaRPr lang="da-DK" sz="1200" i="1" dirty="0">
              <a:solidFill>
                <a:srgbClr val="C00000"/>
              </a:solidFill>
            </a:endParaRPr>
          </a:p>
          <a:p>
            <a:pPr marL="0" indent="0">
              <a:buNone/>
            </a:pPr>
            <a:endParaRPr lang="da-DK" i="1" dirty="0" smtClean="0"/>
          </a:p>
          <a:p>
            <a:pPr marL="0" indent="0">
              <a:buNone/>
            </a:pPr>
            <a:endParaRPr lang="da-DK" dirty="0"/>
          </a:p>
          <a:p>
            <a:pPr marL="0" indent="0">
              <a:buNone/>
            </a:pPr>
            <a:endParaRPr lang="da-DK" dirty="0">
              <a:solidFill>
                <a:schemeClr val="bg1"/>
              </a:solidFill>
              <a:hlinkClick r:id="rId2"/>
            </a:endParaRPr>
          </a:p>
          <a:p>
            <a:pPr marL="0" indent="0">
              <a:buNone/>
            </a:pPr>
            <a:endParaRPr lang="da-DK" dirty="0" smtClean="0">
              <a:hlinkClick r:id="rId2"/>
            </a:endParaRPr>
          </a:p>
          <a:p>
            <a:pPr marL="0" indent="0">
              <a:buNone/>
            </a:pPr>
            <a:endParaRPr lang="da-DK" dirty="0">
              <a:hlinkClick r:id="rId2"/>
            </a:endParaRPr>
          </a:p>
          <a:p>
            <a:pPr marL="0" indent="0">
              <a:buNone/>
            </a:pPr>
            <a:endParaRPr lang="da-DK" dirty="0"/>
          </a:p>
        </p:txBody>
      </p:sp>
      <p:sp>
        <p:nvSpPr>
          <p:cNvPr id="7" name="Pladsholder til indhold 6"/>
          <p:cNvSpPr>
            <a:spLocks noGrp="1"/>
          </p:cNvSpPr>
          <p:nvPr>
            <p:ph sz="half" idx="2"/>
          </p:nvPr>
        </p:nvSpPr>
        <p:spPr/>
        <p:txBody>
          <a:bodyPr>
            <a:normAutofit/>
          </a:bodyPr>
          <a:lstStyle/>
          <a:p>
            <a:endParaRPr lang="da-DK" dirty="0" smtClean="0">
              <a:hlinkClick r:id="rId3" action="ppaction://hlinkfile"/>
            </a:endParaRPr>
          </a:p>
          <a:p>
            <a:endParaRPr lang="da-DK" dirty="0">
              <a:hlinkClick r:id="rId3" action="ppaction://hlinkfile"/>
            </a:endParaRPr>
          </a:p>
          <a:p>
            <a:endParaRPr lang="da-DK" dirty="0" smtClean="0">
              <a:hlinkClick r:id="rId3" action="ppaction://hlinkfile"/>
            </a:endParaRPr>
          </a:p>
          <a:p>
            <a:endParaRPr lang="da-DK" dirty="0">
              <a:hlinkClick r:id="rId3" action="ppaction://hlinkfile"/>
            </a:endParaRPr>
          </a:p>
          <a:p>
            <a:endParaRPr lang="da-DK" dirty="0" smtClean="0">
              <a:hlinkClick r:id="rId3" action="ppaction://hlinkfile"/>
            </a:endParaRPr>
          </a:p>
          <a:p>
            <a:endParaRPr lang="da-DK" dirty="0">
              <a:hlinkClick r:id="rId3" action="ppaction://hlinkfile"/>
            </a:endParaRPr>
          </a:p>
          <a:p>
            <a:endParaRPr lang="da-DK" dirty="0"/>
          </a:p>
        </p:txBody>
      </p:sp>
      <p:sp>
        <p:nvSpPr>
          <p:cNvPr id="3" name="Pladsholder til sidefod 2"/>
          <p:cNvSpPr>
            <a:spLocks noGrp="1"/>
          </p:cNvSpPr>
          <p:nvPr>
            <p:ph type="ftr" sz="quarter" idx="11"/>
          </p:nvPr>
        </p:nvSpPr>
        <p:spPr/>
        <p:txBody>
          <a:bodyPr/>
          <a:lstStyle/>
          <a:p>
            <a:r>
              <a:rPr lang="da-DK" smtClean="0"/>
              <a:t>Kropslig læring - oplæg UCC. Mikael Lytzen</a:t>
            </a:r>
            <a:endParaRPr lang="da-DK"/>
          </a:p>
        </p:txBody>
      </p:sp>
      <p:graphicFrame>
        <p:nvGraphicFramePr>
          <p:cNvPr id="2" name="Diagram 1"/>
          <p:cNvGraphicFramePr/>
          <p:nvPr>
            <p:extLst>
              <p:ext uri="{D42A27DB-BD31-4B8C-83A1-F6EECF244321}">
                <p14:modId xmlns:p14="http://schemas.microsoft.com/office/powerpoint/2010/main" val="3260388341"/>
              </p:ext>
            </p:extLst>
          </p:nvPr>
        </p:nvGraphicFramePr>
        <p:xfrm>
          <a:off x="4443986" y="1255042"/>
          <a:ext cx="4304478" cy="4046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80198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smtClean="0"/>
              <a:t>Hvad er en god bevægelseskultur?</a:t>
            </a:r>
            <a:endParaRPr lang="da-DK" dirty="0"/>
          </a:p>
        </p:txBody>
      </p:sp>
      <p:sp>
        <p:nvSpPr>
          <p:cNvPr id="11" name="Pladsholder til indhold 10"/>
          <p:cNvSpPr>
            <a:spLocks noGrp="1"/>
          </p:cNvSpPr>
          <p:nvPr>
            <p:ph sz="half" idx="1"/>
          </p:nvPr>
        </p:nvSpPr>
        <p:spPr/>
        <p:txBody>
          <a:bodyPr>
            <a:normAutofit lnSpcReduction="10000"/>
          </a:bodyPr>
          <a:lstStyle/>
          <a:p>
            <a:r>
              <a:rPr lang="da-DK" dirty="0" smtClean="0"/>
              <a:t>- Kropsfænomenologi: ”</a:t>
            </a:r>
            <a:r>
              <a:rPr lang="da-DK" i="1" dirty="0" smtClean="0"/>
              <a:t>Det </a:t>
            </a:r>
            <a:r>
              <a:rPr lang="da-DK" i="1" dirty="0"/>
              <a:t>er igennem kroppen at vi sanser og forstå fænomenernes </a:t>
            </a:r>
            <a:r>
              <a:rPr lang="da-DK" i="1" dirty="0" smtClean="0"/>
              <a:t>betydning</a:t>
            </a:r>
            <a:r>
              <a:rPr lang="da-DK" dirty="0" smtClean="0"/>
              <a:t>”(</a:t>
            </a:r>
            <a:r>
              <a:rPr lang="da-DK" dirty="0" err="1" smtClean="0"/>
              <a:t>Ponty</a:t>
            </a:r>
            <a:r>
              <a:rPr lang="da-DK" dirty="0" smtClean="0"/>
              <a:t>)</a:t>
            </a:r>
          </a:p>
          <a:p>
            <a:r>
              <a:rPr lang="da-DK" dirty="0" smtClean="0"/>
              <a:t>- Der </a:t>
            </a:r>
            <a:r>
              <a:rPr lang="da-DK" dirty="0"/>
              <a:t>kan være mange forskellige motivationer hos elever, som måske ikke er ens med lærerens intentioner om læring. Vi skal derfor have skabt </a:t>
            </a:r>
            <a:r>
              <a:rPr lang="da-DK" b="1" dirty="0"/>
              <a:t>et trygt rum</a:t>
            </a:r>
            <a:r>
              <a:rPr lang="da-DK" dirty="0"/>
              <a:t>”. </a:t>
            </a:r>
            <a:r>
              <a:rPr lang="da-DK" sz="1200" dirty="0" smtClean="0"/>
              <a:t>(</a:t>
            </a:r>
            <a:r>
              <a:rPr lang="da-DK" sz="1200" dirty="0" err="1" smtClean="0"/>
              <a:t>CeFu</a:t>
            </a:r>
            <a:r>
              <a:rPr lang="da-DK" sz="1200" dirty="0"/>
              <a:t>, </a:t>
            </a:r>
            <a:r>
              <a:rPr lang="da-DK" sz="1200" dirty="0" smtClean="0"/>
              <a:t>2016)</a:t>
            </a:r>
            <a:endParaRPr lang="da-DK" sz="1200" dirty="0" smtClean="0"/>
          </a:p>
          <a:p>
            <a:endParaRPr lang="da-DK" dirty="0"/>
          </a:p>
          <a:p>
            <a:r>
              <a:rPr lang="da-DK" sz="1200" i="1" dirty="0">
                <a:solidFill>
                  <a:srgbClr val="FF0000"/>
                </a:solidFill>
              </a:rPr>
              <a:t>”Man bliver aldrig for gammel til at </a:t>
            </a:r>
            <a:r>
              <a:rPr lang="da-DK" sz="1200" i="1" dirty="0" smtClean="0">
                <a:solidFill>
                  <a:srgbClr val="FF0000"/>
                </a:solidFill>
              </a:rPr>
              <a:t>lege, </a:t>
            </a:r>
            <a:r>
              <a:rPr lang="da-DK" sz="1200" i="1" dirty="0">
                <a:solidFill>
                  <a:srgbClr val="FF0000"/>
                </a:solidFill>
              </a:rPr>
              <a:t>men man bliver gammel, når man holder op med at lege</a:t>
            </a:r>
            <a:r>
              <a:rPr lang="da-DK" sz="1200" i="1" dirty="0" smtClean="0">
                <a:solidFill>
                  <a:srgbClr val="FF0000"/>
                </a:solidFill>
              </a:rPr>
              <a:t>”(Gunnar NU Hansen)</a:t>
            </a:r>
            <a:endParaRPr lang="da-DK" sz="1200" i="1" dirty="0">
              <a:solidFill>
                <a:srgbClr val="FF0000"/>
              </a:solidFill>
            </a:endParaRPr>
          </a:p>
          <a:p>
            <a:endParaRPr lang="da-DK" dirty="0"/>
          </a:p>
          <a:p>
            <a:endParaRPr lang="da-DK" dirty="0"/>
          </a:p>
        </p:txBody>
      </p:sp>
      <p:sp>
        <p:nvSpPr>
          <p:cNvPr id="4" name="Pladsholder til sidefod 3"/>
          <p:cNvSpPr>
            <a:spLocks noGrp="1"/>
          </p:cNvSpPr>
          <p:nvPr>
            <p:ph type="ftr" sz="quarter" idx="11"/>
          </p:nvPr>
        </p:nvSpPr>
        <p:spPr/>
        <p:txBody>
          <a:bodyPr/>
          <a:lstStyle/>
          <a:p>
            <a:r>
              <a:rPr lang="da-DK" smtClean="0"/>
              <a:t>Kropslig læring - oplæg UCC. Mikael Lytzen</a:t>
            </a:r>
            <a:endParaRPr lang="da-DK"/>
          </a:p>
        </p:txBody>
      </p:sp>
      <p:graphicFrame>
        <p:nvGraphicFramePr>
          <p:cNvPr id="5" name="Pladsholder til indhold 4"/>
          <p:cNvGraphicFramePr>
            <a:graphicFrameLocks noGrp="1"/>
          </p:cNvGraphicFramePr>
          <p:nvPr>
            <p:ph sz="half" idx="2"/>
            <p:extLst>
              <p:ext uri="{D42A27DB-BD31-4B8C-83A1-F6EECF244321}">
                <p14:modId xmlns:p14="http://schemas.microsoft.com/office/powerpoint/2010/main" val="3476076385"/>
              </p:ext>
            </p:extLst>
          </p:nvPr>
        </p:nvGraphicFramePr>
        <p:xfrm>
          <a:off x="4664075" y="1845734"/>
          <a:ext cx="3702050" cy="3887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96206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Motivation for bevægelse</a:t>
            </a:r>
            <a:endParaRPr lang="da-DK" dirty="0"/>
          </a:p>
        </p:txBody>
      </p:sp>
      <p:sp>
        <p:nvSpPr>
          <p:cNvPr id="5" name="Pladsholder til tekst 4"/>
          <p:cNvSpPr>
            <a:spLocks noGrp="1"/>
          </p:cNvSpPr>
          <p:nvPr>
            <p:ph type="body" idx="1"/>
          </p:nvPr>
        </p:nvSpPr>
        <p:spPr/>
        <p:txBody>
          <a:bodyPr/>
          <a:lstStyle/>
          <a:p>
            <a:endParaRPr lang="da-DK"/>
          </a:p>
        </p:txBody>
      </p:sp>
      <p:sp>
        <p:nvSpPr>
          <p:cNvPr id="6" name="Pladsholder til indhold 5"/>
          <p:cNvSpPr>
            <a:spLocks noGrp="1"/>
          </p:cNvSpPr>
          <p:nvPr>
            <p:ph sz="half" idx="2"/>
          </p:nvPr>
        </p:nvSpPr>
        <p:spPr>
          <a:xfrm>
            <a:off x="822960" y="1556791"/>
            <a:ext cx="3703320" cy="5268119"/>
          </a:xfrm>
        </p:spPr>
        <p:txBody>
          <a:bodyPr>
            <a:normAutofit fontScale="32500" lnSpcReduction="20000"/>
          </a:bodyPr>
          <a:lstStyle/>
          <a:p>
            <a:endParaRPr lang="da-DK" dirty="0" smtClean="0"/>
          </a:p>
          <a:p>
            <a:endParaRPr lang="da-DK" dirty="0"/>
          </a:p>
          <a:p>
            <a:pPr marL="0" indent="0">
              <a:buNone/>
            </a:pPr>
            <a:endParaRPr lang="da-DK" sz="5600" b="1" dirty="0" smtClean="0"/>
          </a:p>
          <a:p>
            <a:pPr marL="0" indent="0">
              <a:buNone/>
            </a:pPr>
            <a:endParaRPr lang="da-DK" sz="5600" b="1" dirty="0"/>
          </a:p>
          <a:p>
            <a:pPr marL="0" indent="0">
              <a:buNone/>
            </a:pPr>
            <a:r>
              <a:rPr lang="da-DK" sz="5600" b="1" dirty="0" smtClean="0"/>
              <a:t>Viden</a:t>
            </a:r>
            <a:r>
              <a:rPr lang="da-DK" sz="5600" b="1" dirty="0"/>
              <a:t>: </a:t>
            </a:r>
            <a:r>
              <a:rPr lang="da-DK" sz="5600" dirty="0"/>
              <a:t>Man glædes </a:t>
            </a:r>
            <a:r>
              <a:rPr lang="da-DK" sz="5600" dirty="0" smtClean="0"/>
              <a:t>ved at </a:t>
            </a:r>
            <a:r>
              <a:rPr lang="da-DK" sz="5600" dirty="0"/>
              <a:t>tilegne sig ny viden hele </a:t>
            </a:r>
            <a:r>
              <a:rPr lang="da-DK" sz="5600" dirty="0" smtClean="0"/>
              <a:t>tiden</a:t>
            </a:r>
            <a:endParaRPr lang="da-DK" sz="5600" dirty="0"/>
          </a:p>
          <a:p>
            <a:pPr marL="0" indent="0">
              <a:buNone/>
            </a:pPr>
            <a:r>
              <a:rPr lang="da-DK" sz="5600" b="1" dirty="0" err="1" smtClean="0"/>
              <a:t>Mestring</a:t>
            </a:r>
            <a:r>
              <a:rPr lang="da-DK" sz="5600" b="1" dirty="0"/>
              <a:t>:</a:t>
            </a:r>
            <a:r>
              <a:rPr lang="da-DK" sz="5600" dirty="0"/>
              <a:t> Man glædes ved at kunne anvende det, man har </a:t>
            </a:r>
            <a:r>
              <a:rPr lang="da-DK" sz="5600" dirty="0" smtClean="0"/>
              <a:t>lært</a:t>
            </a:r>
            <a:endParaRPr lang="da-DK" sz="5600" dirty="0"/>
          </a:p>
          <a:p>
            <a:pPr marL="0" indent="0">
              <a:buNone/>
            </a:pPr>
            <a:r>
              <a:rPr lang="da-DK" sz="5600" b="1" dirty="0" smtClean="0"/>
              <a:t>Præstation</a:t>
            </a:r>
            <a:r>
              <a:rPr lang="da-DK" sz="5600" b="1" dirty="0"/>
              <a:t>: </a:t>
            </a:r>
            <a:r>
              <a:rPr lang="da-DK" sz="5600" dirty="0"/>
              <a:t>Man glædes ved at klare sig </a:t>
            </a:r>
            <a:r>
              <a:rPr lang="da-DK" sz="5600" dirty="0" smtClean="0"/>
              <a:t>godt</a:t>
            </a:r>
            <a:endParaRPr lang="da-DK" sz="5600" dirty="0"/>
          </a:p>
          <a:p>
            <a:pPr marL="0" indent="0">
              <a:buNone/>
            </a:pPr>
            <a:r>
              <a:rPr lang="da-DK" sz="5600" b="1" dirty="0" smtClean="0"/>
              <a:t>Involvering</a:t>
            </a:r>
            <a:r>
              <a:rPr lang="da-DK" sz="5600" b="1" dirty="0"/>
              <a:t>: </a:t>
            </a:r>
            <a:r>
              <a:rPr lang="da-DK" sz="5600" dirty="0"/>
              <a:t>Man glædes ved at have indflydelse på det, man </a:t>
            </a:r>
            <a:r>
              <a:rPr lang="da-DK" sz="5600" dirty="0" smtClean="0"/>
              <a:t>lærer</a:t>
            </a:r>
            <a:endParaRPr lang="da-DK" sz="5600" dirty="0"/>
          </a:p>
          <a:p>
            <a:pPr marL="0" indent="0">
              <a:buNone/>
            </a:pPr>
            <a:r>
              <a:rPr lang="da-DK" sz="5600" b="1" dirty="0" smtClean="0"/>
              <a:t>Relation</a:t>
            </a:r>
            <a:r>
              <a:rPr lang="da-DK" sz="5600" b="1" dirty="0"/>
              <a:t>:</a:t>
            </a:r>
            <a:r>
              <a:rPr lang="da-DK" sz="5600" dirty="0"/>
              <a:t> Man glædes ved at have det </a:t>
            </a:r>
            <a:r>
              <a:rPr lang="da-DK" sz="5600" dirty="0" smtClean="0"/>
              <a:t>godt sammen med andre</a:t>
            </a:r>
            <a:endParaRPr lang="da-DK" sz="5600" dirty="0"/>
          </a:p>
          <a:p>
            <a:pPr marL="0" indent="0">
              <a:buNone/>
            </a:pPr>
            <a:r>
              <a:rPr lang="da-DK" sz="4800" dirty="0" smtClean="0"/>
              <a:t>(</a:t>
            </a:r>
            <a:r>
              <a:rPr lang="da-DK" sz="4800" dirty="0" err="1"/>
              <a:t>CeFu</a:t>
            </a:r>
            <a:r>
              <a:rPr lang="da-DK" sz="4800" dirty="0"/>
              <a:t>, </a:t>
            </a:r>
            <a:r>
              <a:rPr lang="da-DK" sz="4800" dirty="0" smtClean="0"/>
              <a:t>2016)</a:t>
            </a:r>
            <a:endParaRPr lang="da-DK" sz="4800" dirty="0" smtClean="0"/>
          </a:p>
          <a:p>
            <a:pPr marL="0" indent="0">
              <a:buNone/>
            </a:pPr>
            <a:r>
              <a:rPr lang="da-DK" sz="4800" i="1" dirty="0" smtClean="0">
                <a:solidFill>
                  <a:srgbClr val="FF0000"/>
                </a:solidFill>
              </a:rPr>
              <a:t>”</a:t>
            </a:r>
            <a:r>
              <a:rPr lang="da-DK" sz="4800" i="1" dirty="0">
                <a:solidFill>
                  <a:srgbClr val="FF0000"/>
                </a:solidFill>
              </a:rPr>
              <a:t>Ingen bevidsthed uden en kropslighed”(</a:t>
            </a:r>
            <a:r>
              <a:rPr lang="da-DK" sz="4800" i="1" dirty="0" err="1">
                <a:solidFill>
                  <a:srgbClr val="FF0000"/>
                </a:solidFill>
              </a:rPr>
              <a:t>Ponty</a:t>
            </a:r>
            <a:r>
              <a:rPr lang="da-DK" sz="4800" i="1" dirty="0">
                <a:solidFill>
                  <a:srgbClr val="FF0000"/>
                </a:solidFill>
              </a:rPr>
              <a:t>)</a:t>
            </a:r>
          </a:p>
          <a:p>
            <a:endParaRPr lang="da-DK" sz="4800" dirty="0"/>
          </a:p>
          <a:p>
            <a:endParaRPr lang="da-DK" dirty="0"/>
          </a:p>
          <a:p>
            <a:endParaRPr lang="da-DK" dirty="0"/>
          </a:p>
        </p:txBody>
      </p:sp>
      <p:sp>
        <p:nvSpPr>
          <p:cNvPr id="7" name="Pladsholder til tekst 6"/>
          <p:cNvSpPr>
            <a:spLocks noGrp="1"/>
          </p:cNvSpPr>
          <p:nvPr>
            <p:ph type="body" sz="quarter" idx="3"/>
          </p:nvPr>
        </p:nvSpPr>
        <p:spPr/>
        <p:txBody>
          <a:bodyPr>
            <a:normAutofit/>
          </a:bodyPr>
          <a:lstStyle/>
          <a:p>
            <a:endParaRPr lang="da-DK" b="1" dirty="0"/>
          </a:p>
        </p:txBody>
      </p:sp>
      <p:pic>
        <p:nvPicPr>
          <p:cNvPr id="9" name="Pladsholder til indhold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451991">
            <a:off x="4798116" y="2045185"/>
            <a:ext cx="3396370" cy="3569241"/>
          </a:xfrm>
          <a:prstGeom prst="rect">
            <a:avLst/>
          </a:prstGeom>
          <a:ln>
            <a:noFill/>
          </a:ln>
          <a:effectLst>
            <a:outerShdw blurRad="292100" dist="139700" dir="2700000" algn="tl" rotWithShape="0">
              <a:srgbClr val="333333">
                <a:alpha val="65000"/>
              </a:srgbClr>
            </a:outerShdw>
          </a:effectLst>
        </p:spPr>
      </p:pic>
      <p:sp>
        <p:nvSpPr>
          <p:cNvPr id="4" name="Pladsholder til sidefod 3"/>
          <p:cNvSpPr>
            <a:spLocks noGrp="1"/>
          </p:cNvSpPr>
          <p:nvPr>
            <p:ph type="ftr" sz="quarter" idx="11"/>
          </p:nvPr>
        </p:nvSpPr>
        <p:spPr/>
        <p:txBody>
          <a:bodyPr/>
          <a:lstStyle/>
          <a:p>
            <a:r>
              <a:rPr lang="da-DK" smtClean="0"/>
              <a:t>Kropslig læring - oplæg UCC. Mikael Lytzen</a:t>
            </a:r>
            <a:endParaRPr lang="da-DK"/>
          </a:p>
        </p:txBody>
      </p:sp>
    </p:spTree>
    <p:extLst>
      <p:ext uri="{BB962C8B-B14F-4D97-AF65-F5344CB8AC3E}">
        <p14:creationId xmlns:p14="http://schemas.microsoft.com/office/powerpoint/2010/main" val="3831433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1255042"/>
            <a:ext cx="6629360" cy="482319"/>
          </a:xfrm>
        </p:spPr>
        <p:txBody>
          <a:bodyPr>
            <a:normAutofit fontScale="90000"/>
          </a:bodyPr>
          <a:lstStyle/>
          <a:p>
            <a:r>
              <a:rPr lang="da-DK" dirty="0" smtClean="0"/>
              <a:t>Ja, eleverne vil det gerne</a:t>
            </a:r>
            <a:endParaRPr lang="da-DK" dirty="0"/>
          </a:p>
        </p:txBody>
      </p:sp>
      <p:sp>
        <p:nvSpPr>
          <p:cNvPr id="3" name="Pladsholder til indhold 2"/>
          <p:cNvSpPr>
            <a:spLocks noGrp="1"/>
          </p:cNvSpPr>
          <p:nvPr>
            <p:ph sz="half" idx="1"/>
          </p:nvPr>
        </p:nvSpPr>
        <p:spPr>
          <a:xfrm>
            <a:off x="822960" y="1845734"/>
            <a:ext cx="3461008" cy="4023360"/>
          </a:xfrm>
        </p:spPr>
        <p:txBody>
          <a:bodyPr/>
          <a:lstStyle/>
          <a:p>
            <a:pPr>
              <a:buFont typeface="Wingdings" panose="05000000000000000000" pitchFamily="2" charset="2"/>
              <a:buChar char="ü"/>
            </a:pPr>
            <a:endParaRPr lang="da-DK" dirty="0" smtClean="0"/>
          </a:p>
          <a:p>
            <a:pPr marL="0" indent="0">
              <a:buNone/>
            </a:pPr>
            <a:r>
              <a:rPr lang="da-DK" dirty="0" smtClean="0"/>
              <a:t>   Søren </a:t>
            </a:r>
            <a:endParaRPr lang="da-DK" dirty="0" smtClean="0"/>
          </a:p>
          <a:p>
            <a:pPr marL="0" indent="0">
              <a:buNone/>
            </a:pPr>
            <a:r>
              <a:rPr lang="da-DK" dirty="0" smtClean="0"/>
              <a:t>   </a:t>
            </a:r>
            <a:r>
              <a:rPr lang="da-DK" dirty="0" smtClean="0"/>
              <a:t>Smedegaard,</a:t>
            </a:r>
          </a:p>
          <a:p>
            <a:pPr marL="0" indent="0">
              <a:buNone/>
            </a:pPr>
            <a:r>
              <a:rPr lang="da-DK" dirty="0" smtClean="0"/>
              <a:t>   FIIBL</a:t>
            </a:r>
            <a:endParaRPr lang="da-DK" dirty="0" smtClean="0"/>
          </a:p>
          <a:p>
            <a:pPr marL="0" indent="0">
              <a:buNone/>
            </a:pPr>
            <a:r>
              <a:rPr lang="da-DK" dirty="0"/>
              <a:t> </a:t>
            </a:r>
            <a:r>
              <a:rPr lang="da-DK" dirty="0" smtClean="0"/>
              <a:t> </a:t>
            </a:r>
            <a:r>
              <a:rPr lang="da-DK" dirty="0" smtClean="0"/>
              <a:t> (</a:t>
            </a:r>
            <a:r>
              <a:rPr lang="da-DK" dirty="0" smtClean="0"/>
              <a:t>2016</a:t>
            </a:r>
            <a:r>
              <a:rPr lang="da-DK" dirty="0" smtClean="0"/>
              <a:t>)</a:t>
            </a:r>
          </a:p>
          <a:p>
            <a:pPr marL="0" indent="0">
              <a:buNone/>
            </a:pPr>
            <a:endParaRPr lang="da-DK" dirty="0"/>
          </a:p>
          <a:p>
            <a:pPr>
              <a:buFont typeface="Wingdings" panose="05000000000000000000" pitchFamily="2" charset="2"/>
              <a:buChar char="Ø"/>
            </a:pPr>
            <a:r>
              <a:rPr lang="da-DK" dirty="0" smtClean="0"/>
              <a:t>Udfordring for </a:t>
            </a:r>
          </a:p>
          <a:p>
            <a:pPr marL="0" indent="0">
              <a:buNone/>
            </a:pPr>
            <a:r>
              <a:rPr lang="da-DK" dirty="0" smtClean="0"/>
              <a:t>specielt </a:t>
            </a:r>
          </a:p>
          <a:p>
            <a:pPr marL="0" indent="0">
              <a:buNone/>
            </a:pPr>
            <a:r>
              <a:rPr lang="da-DK" dirty="0" smtClean="0"/>
              <a:t>udskolingen</a:t>
            </a:r>
            <a:endParaRPr lang="da-DK" dirty="0" smtClean="0"/>
          </a:p>
          <a:p>
            <a:pPr marL="0" indent="0">
              <a:buNone/>
            </a:pPr>
            <a:endParaRPr lang="da-DK" dirty="0" smtClean="0"/>
          </a:p>
          <a:p>
            <a:pPr>
              <a:buFont typeface="Wingdings" panose="05000000000000000000" pitchFamily="2" charset="2"/>
              <a:buChar char="ü"/>
            </a:pPr>
            <a:endParaRPr lang="da-DK" dirty="0" smtClean="0"/>
          </a:p>
          <a:p>
            <a:pPr>
              <a:buFont typeface="Wingdings" panose="05000000000000000000" pitchFamily="2" charset="2"/>
              <a:buChar char="ü"/>
            </a:pPr>
            <a:endParaRPr lang="da-DK" dirty="0"/>
          </a:p>
        </p:txBody>
      </p:sp>
      <p:sp>
        <p:nvSpPr>
          <p:cNvPr id="8" name="Pladsholder til indhold 7"/>
          <p:cNvSpPr>
            <a:spLocks noGrp="1"/>
          </p:cNvSpPr>
          <p:nvPr>
            <p:ph sz="half" idx="2"/>
          </p:nvPr>
        </p:nvSpPr>
        <p:spPr>
          <a:xfrm>
            <a:off x="4663440" y="1845737"/>
            <a:ext cx="3179832" cy="3743504"/>
          </a:xfrm>
        </p:spPr>
        <p:txBody>
          <a:bodyPr/>
          <a:lstStyle/>
          <a:p>
            <a:endParaRPr lang="da-DK" dirty="0"/>
          </a:p>
        </p:txBody>
      </p:sp>
      <p:sp>
        <p:nvSpPr>
          <p:cNvPr id="5" name="Pladsholder til sidefod 4"/>
          <p:cNvSpPr>
            <a:spLocks noGrp="1"/>
          </p:cNvSpPr>
          <p:nvPr>
            <p:ph type="ftr" sz="quarter" idx="11"/>
          </p:nvPr>
        </p:nvSpPr>
        <p:spPr/>
        <p:txBody>
          <a:bodyPr/>
          <a:lstStyle/>
          <a:p>
            <a:r>
              <a:rPr lang="da-DK" smtClean="0"/>
              <a:t>Kropslig læring - oplæg UCC. Mikael Lytzen</a:t>
            </a:r>
            <a:endParaRPr lang="da-DK"/>
          </a:p>
        </p:txBody>
      </p:sp>
      <p:pic>
        <p:nvPicPr>
          <p:cNvPr id="4" name="Billede 3"/>
          <p:cNvPicPr>
            <a:picLocks noChangeAspect="1"/>
          </p:cNvPicPr>
          <p:nvPr/>
        </p:nvPicPr>
        <p:blipFill>
          <a:blip r:embed="rId2"/>
          <a:stretch>
            <a:fillRect/>
          </a:stretch>
        </p:blipFill>
        <p:spPr>
          <a:xfrm>
            <a:off x="3279736" y="1737361"/>
            <a:ext cx="5324712" cy="4131733"/>
          </a:xfrm>
          <a:prstGeom prst="rect">
            <a:avLst/>
          </a:prstGeom>
          <a:ln>
            <a:solidFill>
              <a:schemeClr val="accent2"/>
            </a:solidFill>
          </a:ln>
        </p:spPr>
      </p:pic>
    </p:spTree>
    <p:extLst>
      <p:ext uri="{BB962C8B-B14F-4D97-AF65-F5344CB8AC3E}">
        <p14:creationId xmlns:p14="http://schemas.microsoft.com/office/powerpoint/2010/main" val="336262654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 Espergærde..:</a:t>
            </a:r>
            <a:endParaRPr lang="da-DK" dirty="0"/>
          </a:p>
        </p:txBody>
      </p:sp>
      <p:sp>
        <p:nvSpPr>
          <p:cNvPr id="3" name="Pladsholder til indhold 2"/>
          <p:cNvSpPr>
            <a:spLocks noGrp="1"/>
          </p:cNvSpPr>
          <p:nvPr>
            <p:ph idx="1"/>
          </p:nvPr>
        </p:nvSpPr>
        <p:spPr/>
        <p:txBody>
          <a:bodyPr/>
          <a:lstStyle/>
          <a:p>
            <a:r>
              <a:rPr lang="da-DK" dirty="0" smtClean="0"/>
              <a:t>Pigerne i udskolingen:</a:t>
            </a:r>
            <a:endParaRPr lang="da-DK" dirty="0"/>
          </a:p>
        </p:txBody>
      </p:sp>
      <p:sp>
        <p:nvSpPr>
          <p:cNvPr id="4" name="Pladsholder til sidefod 3"/>
          <p:cNvSpPr>
            <a:spLocks noGrp="1"/>
          </p:cNvSpPr>
          <p:nvPr>
            <p:ph type="ftr" sz="quarter" idx="11"/>
          </p:nvPr>
        </p:nvSpPr>
        <p:spPr/>
        <p:txBody>
          <a:bodyPr/>
          <a:lstStyle/>
          <a:p>
            <a:r>
              <a:rPr lang="da-DK" smtClean="0"/>
              <a:t>Kropslig læring - oplæg UCC. Mikael Lytzen</a:t>
            </a:r>
            <a:endParaRPr lang="da-DK"/>
          </a:p>
        </p:txBody>
      </p:sp>
      <p:pic>
        <p:nvPicPr>
          <p:cNvPr id="5" name="Billede 4"/>
          <p:cNvPicPr/>
          <p:nvPr/>
        </p:nvPicPr>
        <p:blipFill>
          <a:blip r:embed="rId2"/>
          <a:stretch>
            <a:fillRect/>
          </a:stretch>
        </p:blipFill>
        <p:spPr>
          <a:xfrm>
            <a:off x="1331640" y="2564905"/>
            <a:ext cx="6120130" cy="2519064"/>
          </a:xfrm>
          <a:prstGeom prst="rect">
            <a:avLst/>
          </a:prstGeom>
        </p:spPr>
      </p:pic>
    </p:spTree>
    <p:extLst>
      <p:ext uri="{BB962C8B-B14F-4D97-AF65-F5344CB8AC3E}">
        <p14:creationId xmlns:p14="http://schemas.microsoft.com/office/powerpoint/2010/main" val="120764868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Retro">
  <a:themeElements>
    <a:clrScheme name="Retr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7564</TotalTime>
  <Words>785</Words>
  <Application>Microsoft Office PowerPoint</Application>
  <PresentationFormat>Skærmshow (4:3)</PresentationFormat>
  <Paragraphs>136</Paragraphs>
  <Slides>18</Slides>
  <Notes>1</Notes>
  <HiddenSlides>2</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18</vt:i4>
      </vt:variant>
    </vt:vector>
  </HeadingPairs>
  <TitlesOfParts>
    <vt:vector size="25" baseType="lpstr">
      <vt:lpstr>Calibri</vt:lpstr>
      <vt:lpstr>Calibri Light</vt:lpstr>
      <vt:lpstr>Courier New</vt:lpstr>
      <vt:lpstr>Fedra Serif B Std</vt:lpstr>
      <vt:lpstr>Fedra Serif B Std Medium</vt:lpstr>
      <vt:lpstr>Wingdings</vt:lpstr>
      <vt:lpstr>Retro</vt:lpstr>
      <vt:lpstr>Kropslig læring</vt:lpstr>
      <vt:lpstr>Bevægelse, læring og trivsel </vt:lpstr>
      <vt:lpstr>Bevæg svaret</vt:lpstr>
      <vt:lpstr>Hvad ved vi?</vt:lpstr>
      <vt:lpstr> </vt:lpstr>
      <vt:lpstr>Hvad er en god bevægelseskultur?</vt:lpstr>
      <vt:lpstr>Motivation for bevægelse</vt:lpstr>
      <vt:lpstr>Ja, eleverne vil det gerne</vt:lpstr>
      <vt:lpstr>I Espergærde..:</vt:lpstr>
      <vt:lpstr>Hvordan gør vi det?</vt:lpstr>
      <vt:lpstr>Elevinddragelse</vt:lpstr>
      <vt:lpstr>Læringsperspektivet  - 4 fokuspunkter</vt:lpstr>
      <vt:lpstr>Hvad kan siges om Bevæg svaret?</vt:lpstr>
      <vt:lpstr>Egne erfaringer - didaktisk</vt:lpstr>
      <vt:lpstr>Gør bevægelsen synlig for elever</vt:lpstr>
      <vt:lpstr>kollegaer</vt:lpstr>
      <vt:lpstr>…og forældre</vt:lpstr>
      <vt:lpstr>www.kroppeniundervisningen.dk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Sæt skolen i bevægelse – uge 13</dc:title>
  <dc:creator>ES_Lærer</dc:creator>
  <cp:lastModifiedBy>Bruger</cp:lastModifiedBy>
  <cp:revision>139</cp:revision>
  <dcterms:created xsi:type="dcterms:W3CDTF">2015-02-09T09:28:44Z</dcterms:created>
  <dcterms:modified xsi:type="dcterms:W3CDTF">2018-11-07T20:44:01Z</dcterms:modified>
</cp:coreProperties>
</file>