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8"/>
  </p:notesMasterIdLst>
  <p:sldIdLst>
    <p:sldId id="275" r:id="rId2"/>
    <p:sldId id="276" r:id="rId3"/>
    <p:sldId id="271" r:id="rId4"/>
    <p:sldId id="280" r:id="rId5"/>
    <p:sldId id="281" r:id="rId6"/>
    <p:sldId id="277" r:id="rId7"/>
    <p:sldId id="278" r:id="rId8"/>
    <p:sldId id="279" r:id="rId9"/>
    <p:sldId id="258" r:id="rId10"/>
    <p:sldId id="282" r:id="rId11"/>
    <p:sldId id="266" r:id="rId12"/>
    <p:sldId id="273" r:id="rId13"/>
    <p:sldId id="283" r:id="rId14"/>
    <p:sldId id="256" r:id="rId15"/>
    <p:sldId id="272" r:id="rId16"/>
    <p:sldId id="284" r:id="rId17"/>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04" autoAdjust="0"/>
  </p:normalViewPr>
  <p:slideViewPr>
    <p:cSldViewPr>
      <p:cViewPr varScale="1">
        <p:scale>
          <a:sx n="65" d="100"/>
          <a:sy n="65" d="100"/>
        </p:scale>
        <p:origin x="15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2CE01-33EA-42A0-8674-503225A60C0B}" type="datetimeFigureOut">
              <a:rPr lang="da-DK" smtClean="0"/>
              <a:t>22-08-2017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0D8FC-142F-4B14-8612-CABA0BAB50BF}" type="slidenum">
              <a:rPr lang="da-DK" smtClean="0"/>
              <a:t>‹nr.›</a:t>
            </a:fld>
            <a:endParaRPr lang="da-DK"/>
          </a:p>
        </p:txBody>
      </p:sp>
    </p:spTree>
    <p:extLst>
      <p:ext uri="{BB962C8B-B14F-4D97-AF65-F5344CB8AC3E}">
        <p14:creationId xmlns:p14="http://schemas.microsoft.com/office/powerpoint/2010/main" val="222222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8D0D8FC-142F-4B14-8612-CABA0BAB50BF}" type="slidenum">
              <a:rPr lang="da-DK" smtClean="0"/>
              <a:t>11</a:t>
            </a:fld>
            <a:endParaRPr lang="da-DK"/>
          </a:p>
        </p:txBody>
      </p:sp>
    </p:spTree>
    <p:extLst>
      <p:ext uri="{BB962C8B-B14F-4D97-AF65-F5344CB8AC3E}">
        <p14:creationId xmlns:p14="http://schemas.microsoft.com/office/powerpoint/2010/main" val="3368005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da-DK" smtClean="0"/>
              <a:t>Klik for at redigere i master</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0FE5EBF-4767-44A1-A0E3-A3CFA5A4F858}" type="datetime1">
              <a:rPr lang="da-DK" smtClean="0"/>
              <a:t>23-08-2017</a:t>
            </a:fld>
            <a:endParaRPr lang="da-DK"/>
          </a:p>
        </p:txBody>
      </p:sp>
      <p:sp>
        <p:nvSpPr>
          <p:cNvPr id="5" name="Footer Placeholder 4"/>
          <p:cNvSpPr>
            <a:spLocks noGrp="1"/>
          </p:cNvSpPr>
          <p:nvPr>
            <p:ph type="ftr" sz="quarter" idx="11"/>
          </p:nvPr>
        </p:nvSpPr>
        <p:spPr>
          <a:xfrm>
            <a:off x="1921934" y="5054602"/>
            <a:ext cx="4064860" cy="279400"/>
          </a:xfrm>
        </p:spPr>
        <p:txBody>
          <a:bodyPr/>
          <a:lstStyle/>
          <a:p>
            <a:r>
              <a:rPr lang="da-DK" smtClean="0"/>
              <a:t>Bevægelse og læring - TLY</a:t>
            </a:r>
            <a:endParaRPr lang="da-DK"/>
          </a:p>
        </p:txBody>
      </p:sp>
      <p:sp>
        <p:nvSpPr>
          <p:cNvPr id="6" name="Slide Number Placeholder 5"/>
          <p:cNvSpPr>
            <a:spLocks noGrp="1"/>
          </p:cNvSpPr>
          <p:nvPr>
            <p:ph type="sldNum" sz="quarter" idx="12"/>
          </p:nvPr>
        </p:nvSpPr>
        <p:spPr>
          <a:xfrm>
            <a:off x="6817317" y="5054602"/>
            <a:ext cx="413483" cy="279400"/>
          </a:xfrm>
        </p:spPr>
        <p:txBody>
          <a:bodyPr/>
          <a:lstStyle/>
          <a:p>
            <a:fld id="{712D3E26-FAF8-41D0-9F4C-2F21B6B0CC21}" type="slidenum">
              <a:rPr lang="da-DK" smtClean="0"/>
              <a:t>‹nr.›</a:t>
            </a:fld>
            <a:endParaRPr lang="da-DK"/>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8366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8F8FD034-78CB-4352-93CD-4178537B1257}" type="datetime1">
              <a:rPr lang="da-DK" smtClean="0"/>
              <a:t>23-08-2017</a:t>
            </a:fld>
            <a:endParaRPr lang="da-DK"/>
          </a:p>
        </p:txBody>
      </p:sp>
      <p:sp>
        <p:nvSpPr>
          <p:cNvPr id="6" name="Footer Placeholder 5"/>
          <p:cNvSpPr>
            <a:spLocks noGrp="1"/>
          </p:cNvSpPr>
          <p:nvPr>
            <p:ph type="ftr" sz="quarter" idx="11"/>
          </p:nvPr>
        </p:nvSpPr>
        <p:spPr/>
        <p:txBody>
          <a:bodyPr/>
          <a:lstStyle/>
          <a:p>
            <a:r>
              <a:rPr lang="da-DK" smtClean="0"/>
              <a:t>Bevægelse og læring - TLY</a:t>
            </a:r>
            <a:endParaRPr lang="da-DK"/>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a:p>
        </p:txBody>
      </p:sp>
    </p:spTree>
    <p:extLst>
      <p:ext uri="{BB962C8B-B14F-4D97-AF65-F5344CB8AC3E}">
        <p14:creationId xmlns:p14="http://schemas.microsoft.com/office/powerpoint/2010/main" val="56635935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60ED57FB-EA9A-40E7-B3DF-AC5559AE2A9F}"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66419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da-DK" smtClean="0"/>
              <a:t>Klik for at redigere i master</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439BA155-4CF5-4EA5-85F1-A3ED616F3D03}"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18313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1750E809-0167-4BE6-893C-0DCCAC74AE81}"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spTree>
    <p:extLst>
      <p:ext uri="{BB962C8B-B14F-4D97-AF65-F5344CB8AC3E}">
        <p14:creationId xmlns:p14="http://schemas.microsoft.com/office/powerpoint/2010/main" val="186888988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da-DK" smtClean="0"/>
              <a:t>Klik for at redigere i master</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8C5BC0F2-45B9-4F89-8D61-12E888D94AD0}"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72185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da-DK" smtClean="0"/>
              <a:t>Klik for at redigere i master</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29D831E2-FF69-46FC-8C4E-BB9E3FF3A857}"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9769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a-DK" smtClean="0"/>
              <a:t>Klik for at redigere i master</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728DF377-0776-41F7-86A7-A27D20EC83CF}"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46266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CA9BBE84-90C6-405F-8926-5FF2AC38E52B}"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46702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2017C226-3749-4AC4-B050-81BBCC0C5FC4}"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spTree>
    <p:extLst>
      <p:ext uri="{BB962C8B-B14F-4D97-AF65-F5344CB8AC3E}">
        <p14:creationId xmlns:p14="http://schemas.microsoft.com/office/powerpoint/2010/main" val="410197846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E5701828-D285-4116-8E76-ABC8323C95AC}" type="datetime1">
              <a:rPr lang="da-DK" smtClean="0"/>
              <a:t>23-08-2017</a:t>
            </a:fld>
            <a:endParaRPr lang="da-DK"/>
          </a:p>
        </p:txBody>
      </p:sp>
      <p:sp>
        <p:nvSpPr>
          <p:cNvPr id="5" name="Footer Placeholder 4"/>
          <p:cNvSpPr>
            <a:spLocks noGrp="1"/>
          </p:cNvSpPr>
          <p:nvPr>
            <p:ph type="ftr" sz="quarter" idx="11"/>
          </p:nvPr>
        </p:nvSpPr>
        <p:spPr/>
        <p:txBody>
          <a:bodyPr/>
          <a:lstStyle/>
          <a:p>
            <a:r>
              <a:rPr lang="da-DK" smtClean="0"/>
              <a:t>Bevægelse og læring - TLY</a:t>
            </a:r>
            <a:endParaRPr lang="da-DK"/>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7625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308BDD7A-9E23-4154-9168-22833669531A}" type="datetime1">
              <a:rPr lang="da-DK" smtClean="0"/>
              <a:t>23-08-2017</a:t>
            </a:fld>
            <a:endParaRPr lang="da-DK"/>
          </a:p>
        </p:txBody>
      </p:sp>
      <p:sp>
        <p:nvSpPr>
          <p:cNvPr id="6" name="Footer Placeholder 5"/>
          <p:cNvSpPr>
            <a:spLocks noGrp="1"/>
          </p:cNvSpPr>
          <p:nvPr>
            <p:ph type="ftr" sz="quarter" idx="11"/>
          </p:nvPr>
        </p:nvSpPr>
        <p:spPr/>
        <p:txBody>
          <a:bodyPr/>
          <a:lstStyle/>
          <a:p>
            <a:r>
              <a:rPr lang="da-DK" smtClean="0"/>
              <a:t>Bevægelse og læring - TLY</a:t>
            </a:r>
            <a:endParaRPr lang="da-DK"/>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a:p>
        </p:txBody>
      </p:sp>
    </p:spTree>
    <p:extLst>
      <p:ext uri="{BB962C8B-B14F-4D97-AF65-F5344CB8AC3E}">
        <p14:creationId xmlns:p14="http://schemas.microsoft.com/office/powerpoint/2010/main" val="5307554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8B3D1E51-DC60-4AFA-9CBB-0E809BA5EE55}" type="datetime1">
              <a:rPr lang="da-DK" smtClean="0"/>
              <a:t>23-08-2017</a:t>
            </a:fld>
            <a:endParaRPr lang="da-DK"/>
          </a:p>
        </p:txBody>
      </p:sp>
      <p:sp>
        <p:nvSpPr>
          <p:cNvPr id="8" name="Footer Placeholder 7"/>
          <p:cNvSpPr>
            <a:spLocks noGrp="1"/>
          </p:cNvSpPr>
          <p:nvPr>
            <p:ph type="ftr" sz="quarter" idx="11"/>
          </p:nvPr>
        </p:nvSpPr>
        <p:spPr/>
        <p:txBody>
          <a:bodyPr/>
          <a:lstStyle/>
          <a:p>
            <a:r>
              <a:rPr lang="da-DK" smtClean="0"/>
              <a:t>Bevægelse og læring - TLY</a:t>
            </a:r>
            <a:endParaRPr lang="da-DK"/>
          </a:p>
        </p:txBody>
      </p:sp>
      <p:sp>
        <p:nvSpPr>
          <p:cNvPr id="9" name="Slide Number Placeholder 8"/>
          <p:cNvSpPr>
            <a:spLocks noGrp="1"/>
          </p:cNvSpPr>
          <p:nvPr>
            <p:ph type="sldNum" sz="quarter" idx="12"/>
          </p:nvPr>
        </p:nvSpPr>
        <p:spPr/>
        <p:txBody>
          <a:bodyPr/>
          <a:lstStyle/>
          <a:p>
            <a:fld id="{712D3E26-FAF8-41D0-9F4C-2F21B6B0CC21}" type="slidenum">
              <a:rPr lang="da-DK" smtClean="0"/>
              <a:t>‹nr.›</a:t>
            </a:fld>
            <a:endParaRPr lang="da-DK"/>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56493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0AEA7C61-9DC0-412C-AC11-164334A7D180}" type="datetime1">
              <a:rPr lang="da-DK" smtClean="0"/>
              <a:t>23-08-2017</a:t>
            </a:fld>
            <a:endParaRPr lang="da-DK"/>
          </a:p>
        </p:txBody>
      </p:sp>
      <p:sp>
        <p:nvSpPr>
          <p:cNvPr id="4" name="Footer Placeholder 3"/>
          <p:cNvSpPr>
            <a:spLocks noGrp="1"/>
          </p:cNvSpPr>
          <p:nvPr>
            <p:ph type="ftr" sz="quarter" idx="11"/>
          </p:nvPr>
        </p:nvSpPr>
        <p:spPr/>
        <p:txBody>
          <a:bodyPr/>
          <a:lstStyle/>
          <a:p>
            <a:r>
              <a:rPr lang="da-DK" smtClean="0"/>
              <a:t>Bevægelse og læring - TLY</a:t>
            </a:r>
            <a:endParaRPr lang="da-DK"/>
          </a:p>
        </p:txBody>
      </p:sp>
      <p:sp>
        <p:nvSpPr>
          <p:cNvPr id="5" name="Slide Number Placeholder 4"/>
          <p:cNvSpPr>
            <a:spLocks noGrp="1"/>
          </p:cNvSpPr>
          <p:nvPr>
            <p:ph type="sldNum" sz="quarter" idx="12"/>
          </p:nvPr>
        </p:nvSpPr>
        <p:spPr/>
        <p:txBody>
          <a:bodyPr/>
          <a:lstStyle/>
          <a:p>
            <a:fld id="{712D3E26-FAF8-41D0-9F4C-2F21B6B0CC21}" type="slidenum">
              <a:rPr lang="da-DK" smtClean="0"/>
              <a:t>‹nr.›</a:t>
            </a:fld>
            <a:endParaRPr lang="da-DK"/>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61168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21A3D-7FC7-42E4-9F7F-9985DACC374F}" type="datetime1">
              <a:rPr lang="da-DK" smtClean="0"/>
              <a:t>23-08-2017</a:t>
            </a:fld>
            <a:endParaRPr lang="da-DK"/>
          </a:p>
        </p:txBody>
      </p:sp>
      <p:sp>
        <p:nvSpPr>
          <p:cNvPr id="3" name="Footer Placeholder 2"/>
          <p:cNvSpPr>
            <a:spLocks noGrp="1"/>
          </p:cNvSpPr>
          <p:nvPr>
            <p:ph type="ftr" sz="quarter" idx="11"/>
          </p:nvPr>
        </p:nvSpPr>
        <p:spPr/>
        <p:txBody>
          <a:bodyPr/>
          <a:lstStyle/>
          <a:p>
            <a:r>
              <a:rPr lang="da-DK" smtClean="0"/>
              <a:t>Bevægelse og læring - TLY</a:t>
            </a:r>
            <a:endParaRPr lang="da-DK"/>
          </a:p>
        </p:txBody>
      </p:sp>
      <p:sp>
        <p:nvSpPr>
          <p:cNvPr id="4" name="Slide Number Placeholder 3"/>
          <p:cNvSpPr>
            <a:spLocks noGrp="1"/>
          </p:cNvSpPr>
          <p:nvPr>
            <p:ph type="sldNum" sz="quarter" idx="12"/>
          </p:nvPr>
        </p:nvSpPr>
        <p:spPr/>
        <p:txBody>
          <a:bodyPr/>
          <a:lstStyle/>
          <a:p>
            <a:fld id="{712D3E26-FAF8-41D0-9F4C-2F21B6B0CC21}" type="slidenum">
              <a:rPr lang="da-DK" smtClean="0"/>
              <a:t>‹nr.›</a:t>
            </a:fld>
            <a:endParaRPr lang="da-DK"/>
          </a:p>
        </p:txBody>
      </p:sp>
    </p:spTree>
    <p:extLst>
      <p:ext uri="{BB962C8B-B14F-4D97-AF65-F5344CB8AC3E}">
        <p14:creationId xmlns:p14="http://schemas.microsoft.com/office/powerpoint/2010/main" val="220332442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da-DK" smtClean="0"/>
              <a:t>Klik for at redigere i master</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2EA0E9C-50A8-44C3-BCFD-FBCC61C4A46C}" type="datetime1">
              <a:rPr lang="da-DK" smtClean="0"/>
              <a:t>23-08-2017</a:t>
            </a:fld>
            <a:endParaRPr lang="da-DK"/>
          </a:p>
        </p:txBody>
      </p:sp>
      <p:sp>
        <p:nvSpPr>
          <p:cNvPr id="6" name="Footer Placeholder 5"/>
          <p:cNvSpPr>
            <a:spLocks noGrp="1"/>
          </p:cNvSpPr>
          <p:nvPr>
            <p:ph type="ftr" sz="quarter" idx="11"/>
          </p:nvPr>
        </p:nvSpPr>
        <p:spPr/>
        <p:txBody>
          <a:bodyPr/>
          <a:lstStyle/>
          <a:p>
            <a:r>
              <a:rPr lang="da-DK" smtClean="0"/>
              <a:t>Bevægelse og læring - TLY</a:t>
            </a:r>
            <a:endParaRPr lang="da-DK"/>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7041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da-DK" smtClean="0"/>
              <a:t>Klik for at redigere i master</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C339B766-FE64-43ED-A4DB-5C18A06B62B7}" type="datetime1">
              <a:rPr lang="da-DK" smtClean="0"/>
              <a:t>23-08-2017</a:t>
            </a:fld>
            <a:endParaRPr lang="da-DK"/>
          </a:p>
        </p:txBody>
      </p:sp>
      <p:sp>
        <p:nvSpPr>
          <p:cNvPr id="6" name="Footer Placeholder 5"/>
          <p:cNvSpPr>
            <a:spLocks noGrp="1"/>
          </p:cNvSpPr>
          <p:nvPr>
            <p:ph type="ftr" sz="quarter" idx="11"/>
          </p:nvPr>
        </p:nvSpPr>
        <p:spPr/>
        <p:txBody>
          <a:bodyPr/>
          <a:lstStyle/>
          <a:p>
            <a:r>
              <a:rPr lang="da-DK" smtClean="0"/>
              <a:t>Bevægelse og læring - TLY</a:t>
            </a:r>
            <a:endParaRPr lang="da-DK"/>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a:p>
        </p:txBody>
      </p:sp>
    </p:spTree>
    <p:extLst>
      <p:ext uri="{BB962C8B-B14F-4D97-AF65-F5344CB8AC3E}">
        <p14:creationId xmlns:p14="http://schemas.microsoft.com/office/powerpoint/2010/main" val="285506038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32F45B-8ED8-4CAD-A016-CC69CA512873}" type="datetime1">
              <a:rPr lang="da-DK" smtClean="0"/>
              <a:t>23-08-2017</a:t>
            </a:fld>
            <a:endParaRPr lang="da-DK"/>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da-DK" smtClean="0"/>
              <a:t>Bevægelse og læring - TLY</a:t>
            </a:r>
            <a:endParaRPr lang="da-DK"/>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2D3E26-FAF8-41D0-9F4C-2F21B6B0CC21}" type="slidenum">
              <a:rPr lang="da-DK" smtClean="0"/>
              <a:t>‹nr.›</a:t>
            </a:fld>
            <a:endParaRPr lang="da-DK"/>
          </a:p>
        </p:txBody>
      </p:sp>
    </p:spTree>
    <p:extLst>
      <p:ext uri="{BB962C8B-B14F-4D97-AF65-F5344CB8AC3E}">
        <p14:creationId xmlns:p14="http://schemas.microsoft.com/office/powerpoint/2010/main" val="2886782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wipe/>
  </p:transition>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moveatschool.kk.dk/" TargetMode="External"/><Relationship Id="rId3" Type="http://schemas.openxmlformats.org/officeDocument/2006/relationships/hyperlink" Target="http://www.kroppeniundervisningen.dk/" TargetMode="External"/><Relationship Id="rId7" Type="http://schemas.openxmlformats.org/officeDocument/2006/relationships/hyperlink" Target="http://www.mapop.dk/" TargetMode="External"/><Relationship Id="rId2" Type="http://schemas.openxmlformats.org/officeDocument/2006/relationships/hyperlink" Target="http://www.trivselogbev&#230;gelse.dk/" TargetMode="External"/><Relationship Id="rId1" Type="http://schemas.openxmlformats.org/officeDocument/2006/relationships/slideLayout" Target="../slideLayouts/slideLayout2.xml"/><Relationship Id="rId6" Type="http://schemas.openxmlformats.org/officeDocument/2006/relationships/hyperlink" Target="http://www.fdf.dk/inspiration/moedeaktiviteter/legedatabasen" TargetMode="External"/><Relationship Id="rId5" Type="http://schemas.openxmlformats.org/officeDocument/2006/relationships/hyperlink" Target="http://www.saetskolenibevaegelse.dk/" TargetMode="External"/><Relationship Id="rId4" Type="http://schemas.openxmlformats.org/officeDocument/2006/relationships/hyperlink" Target="http://www.skoleidraet.d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koleidraet.dk/sundeboernbevaegerskolen/inspiration-og-materialer/gevinster-ved-fysisk-aktivitet/" TargetMode="External"/><Relationship Id="rId2" Type="http://schemas.openxmlformats.org/officeDocument/2006/relationships/hyperlink" Target="https://skoleidraet.dk/sundeboernbevaegerskolen/inspiration-og-materialer/faktaar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Bevægelse i skolen</a:t>
            </a:r>
            <a:endParaRPr lang="da-DK" dirty="0"/>
          </a:p>
        </p:txBody>
      </p:sp>
      <p:sp>
        <p:nvSpPr>
          <p:cNvPr id="2" name="Pladsholder til sidefod 1"/>
          <p:cNvSpPr>
            <a:spLocks noGrp="1"/>
          </p:cNvSpPr>
          <p:nvPr>
            <p:ph type="ftr" sz="quarter" idx="11"/>
          </p:nvPr>
        </p:nvSpPr>
        <p:spPr/>
        <p:txBody>
          <a:bodyPr/>
          <a:lstStyle/>
          <a:p>
            <a:r>
              <a:rPr lang="da-DK" smtClean="0"/>
              <a:t>Bevægelse og læring - TLY</a:t>
            </a:r>
            <a:endParaRPr lang="da-DK"/>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6660" t="2991" r="12578" b="6084"/>
          <a:stretch>
            <a:fillRect/>
          </a:stretch>
        </p:blipFill>
        <p:spPr>
          <a:xfrm>
            <a:off x="1043608" y="2367431"/>
            <a:ext cx="3351199" cy="3444875"/>
          </a:xfrm>
        </p:spPr>
      </p:pic>
      <p:sp>
        <p:nvSpPr>
          <p:cNvPr id="6" name="Rektangel 5"/>
          <p:cNvSpPr/>
          <p:nvPr/>
        </p:nvSpPr>
        <p:spPr>
          <a:xfrm rot="21283172">
            <a:off x="4644008" y="2875002"/>
            <a:ext cx="2213992" cy="2831544"/>
          </a:xfrm>
          <a:prstGeom prst="rect">
            <a:avLst/>
          </a:prstGeom>
        </p:spPr>
        <p:txBody>
          <a:bodyPr wrap="square">
            <a:spAutoFit/>
          </a:bodyPr>
          <a:lstStyle/>
          <a:p>
            <a:r>
              <a:rPr lang="da-DK" dirty="0">
                <a:solidFill>
                  <a:srgbClr val="FF0000"/>
                </a:solidFill>
              </a:rPr>
              <a:t>Jeg hører det – jeg glemmer det</a:t>
            </a:r>
          </a:p>
          <a:p>
            <a:r>
              <a:rPr lang="da-DK" dirty="0">
                <a:solidFill>
                  <a:srgbClr val="FF0000"/>
                </a:solidFill>
              </a:rPr>
              <a:t>Jeg ser det – jeg husker det</a:t>
            </a:r>
          </a:p>
          <a:p>
            <a:r>
              <a:rPr lang="da-DK" dirty="0">
                <a:solidFill>
                  <a:srgbClr val="FF0000"/>
                </a:solidFill>
              </a:rPr>
              <a:t>Jeg gør det – jeg forstår det</a:t>
            </a:r>
          </a:p>
          <a:p>
            <a:r>
              <a:rPr lang="da-DK" sz="1200" i="1" dirty="0">
                <a:solidFill>
                  <a:srgbClr val="FF0000"/>
                </a:solidFill>
              </a:rPr>
              <a:t>(kinesisk ordsprog</a:t>
            </a:r>
            <a:r>
              <a:rPr lang="da-DK" sz="1200" i="1" dirty="0" smtClean="0">
                <a:solidFill>
                  <a:srgbClr val="FF0000"/>
                </a:solidFill>
              </a:rPr>
              <a:t>)</a:t>
            </a:r>
            <a:r>
              <a:rPr lang="da-DK" sz="1200" dirty="0">
                <a:solidFill>
                  <a:srgbClr val="FF0000"/>
                </a:solidFill>
              </a:rPr>
              <a:t> Jeg hører det – jeg glemmer det</a:t>
            </a:r>
          </a:p>
          <a:p>
            <a:r>
              <a:rPr lang="da-DK" sz="1200" dirty="0">
                <a:solidFill>
                  <a:srgbClr val="FF0000"/>
                </a:solidFill>
              </a:rPr>
              <a:t>Jeg ser det – jeg husker det</a:t>
            </a:r>
          </a:p>
          <a:p>
            <a:r>
              <a:rPr lang="da-DK" sz="1200" dirty="0">
                <a:solidFill>
                  <a:srgbClr val="FF0000"/>
                </a:solidFill>
              </a:rPr>
              <a:t>Jeg gør det – jeg forstår det</a:t>
            </a:r>
          </a:p>
          <a:p>
            <a:r>
              <a:rPr lang="da-DK" sz="1000" i="1" dirty="0">
                <a:solidFill>
                  <a:srgbClr val="FF0000"/>
                </a:solidFill>
              </a:rPr>
              <a:t>(kinesisk ordsprog)</a:t>
            </a:r>
          </a:p>
          <a:p>
            <a:endParaRPr lang="da-DK" sz="1200" i="1" dirty="0">
              <a:solidFill>
                <a:schemeClr val="tx2">
                  <a:lumMod val="60000"/>
                  <a:lumOff val="40000"/>
                </a:schemeClr>
              </a:solidFill>
            </a:endParaRPr>
          </a:p>
        </p:txBody>
      </p:sp>
      <p:sp>
        <p:nvSpPr>
          <p:cNvPr id="9" name="Rektangel 8"/>
          <p:cNvSpPr/>
          <p:nvPr/>
        </p:nvSpPr>
        <p:spPr>
          <a:xfrm>
            <a:off x="6660232" y="2690336"/>
            <a:ext cx="1944216" cy="2862322"/>
          </a:xfrm>
          <a:prstGeom prst="rect">
            <a:avLst/>
          </a:prstGeom>
        </p:spPr>
        <p:txBody>
          <a:bodyPr wrap="square">
            <a:spAutoFit/>
          </a:bodyPr>
          <a:lstStyle/>
          <a:p>
            <a:r>
              <a:rPr lang="da-DK" dirty="0">
                <a:solidFill>
                  <a:srgbClr val="7030A0"/>
                </a:solidFill>
              </a:rPr>
              <a:t>Fysisk aktivitet med høj intensitet øger BDNF i </a:t>
            </a:r>
            <a:r>
              <a:rPr lang="da-DK" dirty="0" smtClean="0">
                <a:solidFill>
                  <a:srgbClr val="7030A0"/>
                </a:solidFill>
              </a:rPr>
              <a:t>hjernen.</a:t>
            </a:r>
            <a:endParaRPr lang="da-DK" dirty="0">
              <a:solidFill>
                <a:srgbClr val="7030A0"/>
              </a:solidFill>
            </a:endParaRPr>
          </a:p>
          <a:p>
            <a:r>
              <a:rPr lang="da-DK" dirty="0">
                <a:solidFill>
                  <a:srgbClr val="7030A0"/>
                </a:solidFill>
              </a:rPr>
              <a:t>Læring fremmes bedst, hvis aktiviteten er udfordrende, varieret og indebærer succes(</a:t>
            </a:r>
            <a:r>
              <a:rPr lang="da-DK" dirty="0" err="1">
                <a:solidFill>
                  <a:srgbClr val="7030A0"/>
                </a:solidFill>
              </a:rPr>
              <a:t>kon</a:t>
            </a:r>
            <a:r>
              <a:rPr lang="da-DK" dirty="0">
                <a:solidFill>
                  <a:srgbClr val="7030A0"/>
                </a:solidFill>
              </a:rPr>
              <a:t>, 2011)</a:t>
            </a:r>
          </a:p>
        </p:txBody>
      </p:sp>
    </p:spTree>
    <p:extLst>
      <p:ext uri="{BB962C8B-B14F-4D97-AF65-F5344CB8AC3E}">
        <p14:creationId xmlns:p14="http://schemas.microsoft.com/office/powerpoint/2010/main" val="67707912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Bevægelse i alle fag</a:t>
            </a:r>
            <a:br>
              <a:rPr lang="da-DK" dirty="0" smtClean="0"/>
            </a:br>
            <a:r>
              <a:rPr lang="da-DK" dirty="0" smtClean="0"/>
              <a:t>- 2 eksempler</a:t>
            </a:r>
            <a:endParaRPr lang="da-DK" dirty="0"/>
          </a:p>
        </p:txBody>
      </p:sp>
      <p:sp>
        <p:nvSpPr>
          <p:cNvPr id="3" name="Pladsholder til indhold 2"/>
          <p:cNvSpPr>
            <a:spLocks noGrp="1"/>
          </p:cNvSpPr>
          <p:nvPr>
            <p:ph sz="half" idx="1"/>
          </p:nvPr>
        </p:nvSpPr>
        <p:spPr/>
        <p:txBody>
          <a:bodyPr/>
          <a:lstStyle/>
          <a:p>
            <a:r>
              <a:rPr lang="da-DK" dirty="0" smtClean="0"/>
              <a:t>4-på-stribe</a:t>
            </a:r>
          </a:p>
          <a:p>
            <a:pPr marL="0" indent="0">
              <a:buNone/>
            </a:pPr>
            <a:endParaRPr lang="da-DK" dirty="0"/>
          </a:p>
        </p:txBody>
      </p:sp>
      <p:sp>
        <p:nvSpPr>
          <p:cNvPr id="4" name="Pladsholder til indhold 3"/>
          <p:cNvSpPr>
            <a:spLocks noGrp="1"/>
          </p:cNvSpPr>
          <p:nvPr>
            <p:ph sz="half" idx="2"/>
          </p:nvPr>
        </p:nvSpPr>
        <p:spPr/>
        <p:txBody>
          <a:bodyPr/>
          <a:lstStyle/>
          <a:p>
            <a:r>
              <a:rPr lang="da-DK" dirty="0" smtClean="0"/>
              <a:t>Formel-1</a:t>
            </a:r>
            <a:endParaRPr lang="da-DK" dirty="0"/>
          </a:p>
        </p:txBody>
      </p:sp>
      <p:sp>
        <p:nvSpPr>
          <p:cNvPr id="5" name="Pladsholder til sidefod 4"/>
          <p:cNvSpPr>
            <a:spLocks noGrp="1"/>
          </p:cNvSpPr>
          <p:nvPr>
            <p:ph type="ftr" sz="quarter" idx="11"/>
          </p:nvPr>
        </p:nvSpPr>
        <p:spPr/>
        <p:txBody>
          <a:bodyPr/>
          <a:lstStyle/>
          <a:p>
            <a:r>
              <a:rPr lang="da-DK" smtClean="0"/>
              <a:t>Bevægelse og læring - TLY</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3649" y="2951772"/>
            <a:ext cx="6578302" cy="270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4229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Læringsperspektivet </a:t>
            </a:r>
            <a:br>
              <a:rPr lang="da-DK" dirty="0" smtClean="0"/>
            </a:br>
            <a:r>
              <a:rPr lang="da-DK" dirty="0" smtClean="0"/>
              <a:t>- 4 fokuspunkter</a:t>
            </a:r>
            <a:endParaRPr lang="da-DK" dirty="0"/>
          </a:p>
        </p:txBody>
      </p:sp>
      <p:sp>
        <p:nvSpPr>
          <p:cNvPr id="3" name="Pladsholder til indhold 2"/>
          <p:cNvSpPr>
            <a:spLocks noGrp="1"/>
          </p:cNvSpPr>
          <p:nvPr>
            <p:ph sz="half" idx="1"/>
          </p:nvPr>
        </p:nvSpPr>
        <p:spPr/>
        <p:txBody>
          <a:bodyPr>
            <a:normAutofit fontScale="85000" lnSpcReduction="20000"/>
          </a:bodyPr>
          <a:lstStyle/>
          <a:p>
            <a:r>
              <a:rPr lang="da-DK" dirty="0" smtClean="0"/>
              <a:t>Fysisk</a:t>
            </a:r>
          </a:p>
          <a:p>
            <a:r>
              <a:rPr lang="da-DK" dirty="0" smtClean="0"/>
              <a:t>Socialt</a:t>
            </a:r>
          </a:p>
          <a:p>
            <a:r>
              <a:rPr lang="da-DK" dirty="0" smtClean="0"/>
              <a:t>Psykisk</a:t>
            </a:r>
          </a:p>
          <a:p>
            <a:r>
              <a:rPr lang="da-DK" dirty="0" smtClean="0"/>
              <a:t>Kognitivt</a:t>
            </a:r>
          </a:p>
          <a:p>
            <a:pPr marL="0" indent="0">
              <a:buNone/>
            </a:pPr>
            <a:endParaRPr lang="da-DK" dirty="0"/>
          </a:p>
          <a:p>
            <a:r>
              <a:rPr lang="da-DK" sz="2000" dirty="0"/>
              <a:t>Der tages udgangspunkt i barnet før </a:t>
            </a:r>
            <a:r>
              <a:rPr lang="da-DK" sz="2000" dirty="0" smtClean="0"/>
              <a:t>aktiviteten</a:t>
            </a:r>
          </a:p>
          <a:p>
            <a:r>
              <a:rPr lang="da-DK" sz="2000" dirty="0"/>
              <a:t>Der er et mål med </a:t>
            </a:r>
            <a:r>
              <a:rPr lang="da-DK" sz="2000" dirty="0" smtClean="0"/>
              <a:t>idrætten/bevægelsen</a:t>
            </a:r>
          </a:p>
          <a:p>
            <a:r>
              <a:rPr lang="da-DK" sz="2000" dirty="0"/>
              <a:t>Pæd. bagdør(melde til og fra)</a:t>
            </a:r>
          </a:p>
          <a:p>
            <a:pPr marL="0" indent="0">
              <a:buNone/>
            </a:pPr>
            <a:endParaRPr lang="da-DK" sz="2000" dirty="0"/>
          </a:p>
          <a:p>
            <a:endParaRPr lang="da-DK" sz="2000" dirty="0"/>
          </a:p>
          <a:p>
            <a:pPr marL="0" indent="0">
              <a:buNone/>
            </a:pPr>
            <a:endParaRPr lang="da-DK" dirty="0" smtClean="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499992" y="2132856"/>
            <a:ext cx="3960440" cy="399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sidefod 4"/>
          <p:cNvSpPr>
            <a:spLocks noGrp="1"/>
          </p:cNvSpPr>
          <p:nvPr>
            <p:ph type="ftr" sz="quarter" idx="11"/>
          </p:nvPr>
        </p:nvSpPr>
        <p:spPr/>
        <p:txBody>
          <a:bodyPr/>
          <a:lstStyle/>
          <a:p>
            <a:r>
              <a:rPr lang="da-DK" dirty="0" smtClean="0"/>
              <a:t>Bevægelse og læring - </a:t>
            </a:r>
            <a:r>
              <a:rPr lang="da-DK" dirty="0" smtClean="0"/>
              <a:t>TLY</a:t>
            </a:r>
            <a:endParaRPr lang="da-DK" dirty="0"/>
          </a:p>
        </p:txBody>
      </p:sp>
    </p:spTree>
    <p:extLst>
      <p:ext uri="{BB962C8B-B14F-4D97-AF65-F5344CB8AC3E}">
        <p14:creationId xmlns:p14="http://schemas.microsoft.com/office/powerpoint/2010/main" val="129192129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338328"/>
            <a:ext cx="7416824" cy="5787835"/>
          </a:xfrm>
        </p:spPr>
      </p:pic>
      <p:sp>
        <p:nvSpPr>
          <p:cNvPr id="3" name="Pladsholder til sidefod 2"/>
          <p:cNvSpPr>
            <a:spLocks noGrp="1"/>
          </p:cNvSpPr>
          <p:nvPr>
            <p:ph type="ftr" sz="quarter" idx="11"/>
          </p:nvPr>
        </p:nvSpPr>
        <p:spPr/>
        <p:txBody>
          <a:bodyPr/>
          <a:lstStyle/>
          <a:p>
            <a:r>
              <a:rPr lang="da-DK" dirty="0" smtClean="0"/>
              <a:t>Bevægelse og læring - </a:t>
            </a:r>
            <a:r>
              <a:rPr lang="da-DK" dirty="0" smtClean="0"/>
              <a:t>TLY</a:t>
            </a:r>
            <a:endParaRPr lang="da-DK" dirty="0"/>
          </a:p>
        </p:txBody>
      </p:sp>
    </p:spTree>
    <p:extLst>
      <p:ext uri="{BB962C8B-B14F-4D97-AF65-F5344CB8AC3E}">
        <p14:creationId xmlns:p14="http://schemas.microsoft.com/office/powerpoint/2010/main" val="325970982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Afrunding</a:t>
            </a:r>
            <a:endParaRPr lang="da-DK" dirty="0"/>
          </a:p>
        </p:txBody>
      </p:sp>
      <p:sp>
        <p:nvSpPr>
          <p:cNvPr id="4" name="Pladsholder til indhold 3"/>
          <p:cNvSpPr>
            <a:spLocks noGrp="1"/>
          </p:cNvSpPr>
          <p:nvPr>
            <p:ph idx="1"/>
          </p:nvPr>
        </p:nvSpPr>
        <p:spPr/>
        <p:txBody>
          <a:bodyPr/>
          <a:lstStyle/>
          <a:p>
            <a:r>
              <a:rPr lang="da-DK" dirty="0" smtClean="0"/>
              <a:t>Hvordan kan jeg arbejde med aktiviteterne i mine fag? </a:t>
            </a:r>
          </a:p>
          <a:p>
            <a:pPr>
              <a:buFontTx/>
              <a:buChar char="-"/>
            </a:pPr>
            <a:r>
              <a:rPr lang="da-DK" dirty="0" smtClean="0"/>
              <a:t>Hvad er udfordringerne? </a:t>
            </a:r>
          </a:p>
          <a:p>
            <a:pPr>
              <a:buFontTx/>
              <a:buChar char="-"/>
            </a:pPr>
            <a:r>
              <a:rPr lang="da-DK" dirty="0" smtClean="0"/>
              <a:t>Hvordan kan jeg bruge viden i dag til det videre arbejde? </a:t>
            </a:r>
          </a:p>
          <a:p>
            <a:pPr marL="0" indent="0">
              <a:buNone/>
            </a:pPr>
            <a:r>
              <a:rPr lang="da-DK" dirty="0" smtClean="0"/>
              <a:t>- Andre refleksioner? </a:t>
            </a:r>
          </a:p>
        </p:txBody>
      </p:sp>
      <p:sp>
        <p:nvSpPr>
          <p:cNvPr id="3" name="Pladsholder til sidefod 2"/>
          <p:cNvSpPr>
            <a:spLocks noGrp="1"/>
          </p:cNvSpPr>
          <p:nvPr>
            <p:ph type="ftr" sz="quarter" idx="11"/>
          </p:nvPr>
        </p:nvSpPr>
        <p:spPr/>
        <p:txBody>
          <a:bodyPr/>
          <a:lstStyle/>
          <a:p>
            <a:r>
              <a:rPr lang="da-DK" smtClean="0"/>
              <a:t>Bevægelse og læring - TLY</a:t>
            </a:r>
            <a:endParaRPr lang="da-DK"/>
          </a:p>
        </p:txBody>
      </p:sp>
    </p:spTree>
    <p:extLst>
      <p:ext uri="{BB962C8B-B14F-4D97-AF65-F5344CB8AC3E}">
        <p14:creationId xmlns:p14="http://schemas.microsoft.com/office/powerpoint/2010/main" val="211605518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Bevægelse og læring </a:t>
            </a:r>
            <a:br>
              <a:rPr lang="da-DK" dirty="0" smtClean="0"/>
            </a:br>
            <a:r>
              <a:rPr lang="da-DK" dirty="0" smtClean="0"/>
              <a:t>– krop før hoved</a:t>
            </a:r>
            <a:endParaRPr lang="da-DK" dirty="0"/>
          </a:p>
        </p:txBody>
      </p:sp>
      <p:sp>
        <p:nvSpPr>
          <p:cNvPr id="6" name="Pladsholder til indhold 5"/>
          <p:cNvSpPr>
            <a:spLocks noGrp="1"/>
          </p:cNvSpPr>
          <p:nvPr>
            <p:ph sz="half" idx="1"/>
          </p:nvPr>
        </p:nvSpPr>
        <p:spPr>
          <a:xfrm rot="21022365">
            <a:off x="640035" y="2244336"/>
            <a:ext cx="3822192" cy="3885227"/>
          </a:xfrm>
        </p:spPr>
        <p:txBody>
          <a:bodyPr>
            <a:normAutofit fontScale="77500" lnSpcReduction="20000"/>
          </a:bodyPr>
          <a:lstStyle/>
          <a:p>
            <a:pPr marL="0" indent="0">
              <a:buNone/>
            </a:pPr>
            <a:r>
              <a:rPr lang="da-DK" sz="2900" i="1" dirty="0">
                <a:solidFill>
                  <a:schemeClr val="accent3"/>
                </a:solidFill>
              </a:rPr>
              <a:t>Børn der er motorisk usikker vil ofte få en usikker personlighed</a:t>
            </a:r>
            <a:r>
              <a:rPr lang="da-DK" sz="2900" dirty="0">
                <a:solidFill>
                  <a:schemeClr val="accent3"/>
                </a:solidFill>
              </a:rPr>
              <a:t>”</a:t>
            </a:r>
            <a:r>
              <a:rPr lang="da-DK" sz="2900" i="1" dirty="0">
                <a:solidFill>
                  <a:schemeClr val="accent3"/>
                </a:solidFill>
              </a:rPr>
              <a:t>(B. Koch)</a:t>
            </a:r>
          </a:p>
          <a:p>
            <a:pPr marL="0" indent="0">
              <a:buNone/>
            </a:pPr>
            <a:r>
              <a:rPr lang="da-DK" sz="2900" i="1" dirty="0" smtClean="0">
                <a:solidFill>
                  <a:schemeClr val="accent3"/>
                </a:solidFill>
              </a:rPr>
              <a:t>Intelligens </a:t>
            </a:r>
            <a:r>
              <a:rPr lang="da-DK" sz="2900" i="1" dirty="0">
                <a:solidFill>
                  <a:schemeClr val="accent3"/>
                </a:solidFill>
              </a:rPr>
              <a:t>er ikke noget vi har. Det er noget vi gør. Børn tænker med hele </a:t>
            </a:r>
            <a:r>
              <a:rPr lang="da-DK" sz="2900" i="1" dirty="0" smtClean="0">
                <a:solidFill>
                  <a:schemeClr val="accent3"/>
                </a:solidFill>
              </a:rPr>
              <a:t>kroppen(K</a:t>
            </a:r>
            <a:r>
              <a:rPr lang="da-DK" sz="2900" i="1" dirty="0">
                <a:solidFill>
                  <a:schemeClr val="accent3"/>
                </a:solidFill>
              </a:rPr>
              <a:t>. Fredens)</a:t>
            </a:r>
          </a:p>
          <a:p>
            <a:pPr marL="0" indent="0">
              <a:buNone/>
            </a:pPr>
            <a:endParaRPr lang="da-DK" dirty="0"/>
          </a:p>
        </p:txBody>
      </p:sp>
      <p:sp>
        <p:nvSpPr>
          <p:cNvPr id="7" name="Pladsholder til indhold 6"/>
          <p:cNvSpPr>
            <a:spLocks noGrp="1"/>
          </p:cNvSpPr>
          <p:nvPr>
            <p:ph sz="half" idx="2"/>
          </p:nvPr>
        </p:nvSpPr>
        <p:spPr>
          <a:xfrm>
            <a:off x="971600" y="4650206"/>
            <a:ext cx="7351728" cy="1310328"/>
          </a:xfrm>
        </p:spPr>
        <p:txBody>
          <a:bodyPr>
            <a:normAutofit fontScale="77500" lnSpcReduction="20000"/>
          </a:bodyPr>
          <a:lstStyle/>
          <a:p>
            <a:pPr marL="0" indent="0">
              <a:buNone/>
            </a:pPr>
            <a:endParaRPr lang="da-DK" sz="2000" dirty="0" smtClean="0">
              <a:solidFill>
                <a:srgbClr val="7030A0"/>
              </a:solidFill>
            </a:endParaRPr>
          </a:p>
          <a:p>
            <a:pPr marL="0" indent="0">
              <a:buNone/>
            </a:pPr>
            <a:r>
              <a:rPr lang="da-DK" sz="2200" dirty="0" smtClean="0">
                <a:solidFill>
                  <a:srgbClr val="7030A0"/>
                </a:solidFill>
              </a:rPr>
              <a:t>Fysisk </a:t>
            </a:r>
            <a:r>
              <a:rPr lang="da-DK" sz="2200" dirty="0">
                <a:solidFill>
                  <a:srgbClr val="7030A0"/>
                </a:solidFill>
              </a:rPr>
              <a:t>aktivitet med høj intensitet øger BDNF i hjernen</a:t>
            </a:r>
          </a:p>
          <a:p>
            <a:pPr marL="0" indent="0">
              <a:buNone/>
            </a:pPr>
            <a:r>
              <a:rPr lang="da-DK" sz="2200" dirty="0">
                <a:solidFill>
                  <a:srgbClr val="7030A0"/>
                </a:solidFill>
              </a:rPr>
              <a:t>Læring fremmes bedst, hvis aktiviteten er udfordrende, varieret og indebærer </a:t>
            </a:r>
            <a:r>
              <a:rPr lang="da-DK" sz="2200" dirty="0" smtClean="0">
                <a:solidFill>
                  <a:srgbClr val="7030A0"/>
                </a:solidFill>
              </a:rPr>
              <a:t>succes(</a:t>
            </a:r>
            <a:r>
              <a:rPr lang="da-DK" sz="2200" dirty="0" err="1" smtClean="0">
                <a:solidFill>
                  <a:srgbClr val="7030A0"/>
                </a:solidFill>
              </a:rPr>
              <a:t>kon</a:t>
            </a:r>
            <a:r>
              <a:rPr lang="da-DK" sz="2200" dirty="0" smtClean="0">
                <a:solidFill>
                  <a:srgbClr val="7030A0"/>
                </a:solidFill>
              </a:rPr>
              <a:t>, 2011)</a:t>
            </a:r>
          </a:p>
          <a:p>
            <a:pPr marL="0" indent="0">
              <a:buNone/>
            </a:pPr>
            <a:endParaRPr lang="da-DK" sz="2000" dirty="0">
              <a:solidFill>
                <a:srgbClr val="7030A0"/>
              </a:solidFill>
            </a:endParaRPr>
          </a:p>
          <a:p>
            <a:endParaRPr lang="da-DK" dirty="0"/>
          </a:p>
        </p:txBody>
      </p:sp>
      <p:sp>
        <p:nvSpPr>
          <p:cNvPr id="3" name="Pladsholder til sidefod 2"/>
          <p:cNvSpPr>
            <a:spLocks noGrp="1"/>
          </p:cNvSpPr>
          <p:nvPr>
            <p:ph type="ftr" sz="quarter" idx="11"/>
          </p:nvPr>
        </p:nvSpPr>
        <p:spPr/>
        <p:txBody>
          <a:bodyPr/>
          <a:lstStyle/>
          <a:p>
            <a:r>
              <a:rPr lang="da-DK" dirty="0" smtClean="0"/>
              <a:t>Bevægelse og læring - </a:t>
            </a:r>
            <a:r>
              <a:rPr lang="da-DK" dirty="0" smtClean="0"/>
              <a:t>TLY</a:t>
            </a:r>
            <a:endParaRPr lang="da-DK" dirty="0"/>
          </a:p>
        </p:txBody>
      </p:sp>
      <p:sp>
        <p:nvSpPr>
          <p:cNvPr id="4" name="Tekstfelt 3"/>
          <p:cNvSpPr txBox="1"/>
          <p:nvPr/>
        </p:nvSpPr>
        <p:spPr>
          <a:xfrm rot="319146">
            <a:off x="4327431" y="2115711"/>
            <a:ext cx="1321807" cy="1754326"/>
          </a:xfrm>
          <a:prstGeom prst="rect">
            <a:avLst/>
          </a:prstGeom>
          <a:noFill/>
        </p:spPr>
        <p:txBody>
          <a:bodyPr wrap="square" rtlCol="0">
            <a:spAutoFit/>
          </a:bodyPr>
          <a:lstStyle/>
          <a:p>
            <a:r>
              <a:rPr lang="da-DK" dirty="0" smtClean="0">
                <a:solidFill>
                  <a:srgbClr val="C00000"/>
                </a:solidFill>
              </a:rPr>
              <a:t>Kropslige færdigheder og læring hænger sammen(M. Hansen)</a:t>
            </a:r>
            <a:endParaRPr lang="da-DK" dirty="0">
              <a:solidFill>
                <a:srgbClr val="C00000"/>
              </a:solidFill>
            </a:endParaRPr>
          </a:p>
        </p:txBody>
      </p:sp>
      <p:sp>
        <p:nvSpPr>
          <p:cNvPr id="8" name="Tekstfelt 7"/>
          <p:cNvSpPr txBox="1"/>
          <p:nvPr/>
        </p:nvSpPr>
        <p:spPr>
          <a:xfrm>
            <a:off x="2339752" y="3914848"/>
            <a:ext cx="4608512" cy="923330"/>
          </a:xfrm>
          <a:prstGeom prst="rect">
            <a:avLst/>
          </a:prstGeom>
          <a:noFill/>
        </p:spPr>
        <p:txBody>
          <a:bodyPr wrap="square" rtlCol="0">
            <a:spAutoFit/>
          </a:bodyPr>
          <a:lstStyle/>
          <a:p>
            <a:pPr lvl="0"/>
            <a:r>
              <a:rPr lang="da-DK" dirty="0"/>
              <a:t>Selvværd styrkes og mobning reduceres</a:t>
            </a:r>
          </a:p>
          <a:p>
            <a:r>
              <a:rPr lang="da-DK" dirty="0"/>
              <a:t>Mentale, sociale og emotionelle processer </a:t>
            </a:r>
            <a:r>
              <a:rPr lang="da-DK" dirty="0" smtClean="0"/>
              <a:t>udvikles(</a:t>
            </a:r>
            <a:r>
              <a:rPr lang="da-DK" dirty="0" err="1" smtClean="0"/>
              <a:t>Kon</a:t>
            </a:r>
            <a:r>
              <a:rPr lang="da-DK" dirty="0" smtClean="0"/>
              <a:t>, 2011)</a:t>
            </a:r>
            <a:endParaRPr lang="da-DK" dirty="0"/>
          </a:p>
        </p:txBody>
      </p:sp>
      <p:sp>
        <p:nvSpPr>
          <p:cNvPr id="9" name="Rektangel 8"/>
          <p:cNvSpPr/>
          <p:nvPr/>
        </p:nvSpPr>
        <p:spPr>
          <a:xfrm>
            <a:off x="6008052" y="2708921"/>
            <a:ext cx="2596396" cy="1200329"/>
          </a:xfrm>
          <a:prstGeom prst="rect">
            <a:avLst/>
          </a:prstGeom>
        </p:spPr>
        <p:txBody>
          <a:bodyPr wrap="square">
            <a:spAutoFit/>
          </a:bodyPr>
          <a:lstStyle/>
          <a:p>
            <a:r>
              <a:rPr lang="da-DK" i="1" dirty="0">
                <a:solidFill>
                  <a:srgbClr val="FF0000"/>
                </a:solidFill>
              </a:rPr>
              <a:t>Man bliver aldrig for gammel til at lege , men man bliver gammel, når man holder op med at lege</a:t>
            </a:r>
            <a:endParaRPr lang="da-DK" dirty="0"/>
          </a:p>
        </p:txBody>
      </p:sp>
    </p:spTree>
    <p:extLst>
      <p:ext uri="{BB962C8B-B14F-4D97-AF65-F5344CB8AC3E}">
        <p14:creationId xmlns:p14="http://schemas.microsoft.com/office/powerpoint/2010/main" val="18601823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Didaktiske refleksioner</a:t>
            </a:r>
            <a:endParaRPr lang="da-DK" dirty="0"/>
          </a:p>
        </p:txBody>
      </p:sp>
      <p:sp>
        <p:nvSpPr>
          <p:cNvPr id="2" name="Pladsholder til indhold 1"/>
          <p:cNvSpPr>
            <a:spLocks noGrp="1"/>
          </p:cNvSpPr>
          <p:nvPr>
            <p:ph idx="1"/>
          </p:nvPr>
        </p:nvSpPr>
        <p:spPr>
          <a:xfrm>
            <a:off x="872067" y="2348880"/>
            <a:ext cx="7408333" cy="4104455"/>
          </a:xfrm>
        </p:spPr>
        <p:txBody>
          <a:bodyPr>
            <a:normAutofit fontScale="62500" lnSpcReduction="20000"/>
          </a:bodyPr>
          <a:lstStyle/>
          <a:p>
            <a:r>
              <a:rPr lang="da-DK" dirty="0" smtClean="0"/>
              <a:t>Trygt læringsrum</a:t>
            </a:r>
          </a:p>
          <a:p>
            <a:r>
              <a:rPr lang="da-DK" dirty="0" smtClean="0"/>
              <a:t>Italesætte en </a:t>
            </a:r>
            <a:r>
              <a:rPr lang="da-DK" dirty="0"/>
              <a:t>sund og </a:t>
            </a:r>
            <a:r>
              <a:rPr lang="da-DK" b="1" dirty="0" smtClean="0"/>
              <a:t>anerkendende</a:t>
            </a:r>
            <a:r>
              <a:rPr lang="da-DK" dirty="0" smtClean="0"/>
              <a:t> bevægelseskultur</a:t>
            </a:r>
          </a:p>
          <a:p>
            <a:r>
              <a:rPr lang="da-DK" dirty="0" smtClean="0"/>
              <a:t>Klare </a:t>
            </a:r>
            <a:r>
              <a:rPr lang="da-DK" dirty="0"/>
              <a:t>rammer for, hvad en aktivitet indeholder, skal tydeliggøres inden man går i </a:t>
            </a:r>
            <a:r>
              <a:rPr lang="da-DK" dirty="0" smtClean="0"/>
              <a:t>gang</a:t>
            </a:r>
          </a:p>
          <a:p>
            <a:r>
              <a:rPr lang="da-DK" dirty="0" smtClean="0"/>
              <a:t>Hvor </a:t>
            </a:r>
            <a:r>
              <a:rPr lang="da-DK" dirty="0"/>
              <a:t>meget skal forklares ved tavlen inden opstart? Hvad skal forklares i en cirkel? Hvordan står eleverne opstillet ved instruktioner? Hvor meget skal læreren blande sig undervejs? Hvad skal siges og til hvem</a:t>
            </a:r>
            <a:r>
              <a:rPr lang="da-DK" dirty="0" smtClean="0"/>
              <a:t>? Hvilke elever sættes sammen? Hvilke tidspunkt placeres aktiviteten på dagen/i lektionen?</a:t>
            </a:r>
          </a:p>
          <a:p>
            <a:pPr lvl="0"/>
            <a:r>
              <a:rPr lang="da-DK" dirty="0"/>
              <a:t>Når I instruerer børnene, er det en god idé, at illustrere øvelserne med jeres egen krop. Så bliver de også visuelt stimuleret – og de får nemmere ved at koncentrere sig om det, du viser.</a:t>
            </a:r>
          </a:p>
          <a:p>
            <a:pPr lvl="0"/>
            <a:r>
              <a:rPr lang="da-DK" dirty="0"/>
              <a:t>Det er en god idé, hvis de voksne leger med (de er rollemodeller).</a:t>
            </a:r>
          </a:p>
          <a:p>
            <a:pPr lvl="0"/>
            <a:r>
              <a:rPr lang="da-DK" dirty="0" smtClean="0"/>
              <a:t>Det er</a:t>
            </a:r>
            <a:r>
              <a:rPr lang="da-DK" dirty="0" smtClean="0"/>
              <a:t> </a:t>
            </a:r>
            <a:r>
              <a:rPr lang="da-DK" dirty="0"/>
              <a:t>vigtigt, at reglerne ikke er for komplicerede, når de bliver introduceret for legen første gang. Start med få og simple regler, og når de er blevet mere fortrolige med legen, kan det gøres mere kompliceret med flere regler og variationer</a:t>
            </a:r>
            <a:r>
              <a:rPr lang="da-DK" dirty="0" smtClean="0"/>
              <a:t>.</a:t>
            </a:r>
          </a:p>
          <a:p>
            <a:pPr lvl="0"/>
            <a:r>
              <a:rPr lang="da-DK" dirty="0"/>
              <a:t>Det er godt, hvis eleverne er med til at forberede </a:t>
            </a:r>
            <a:r>
              <a:rPr lang="da-DK" dirty="0" smtClean="0"/>
              <a:t>øvelserne</a:t>
            </a:r>
          </a:p>
          <a:p>
            <a:pPr lvl="0"/>
            <a:r>
              <a:rPr lang="da-DK" dirty="0" smtClean="0"/>
              <a:t>Skemalæg bevægelsen</a:t>
            </a:r>
            <a:endParaRPr lang="da-DK" dirty="0"/>
          </a:p>
          <a:p>
            <a:endParaRPr lang="da-DK" dirty="0" smtClean="0"/>
          </a:p>
          <a:p>
            <a:endParaRPr lang="da-DK" dirty="0"/>
          </a:p>
          <a:p>
            <a:pPr marL="0" indent="0">
              <a:buNone/>
            </a:pPr>
            <a:endParaRPr lang="da-DK" dirty="0" smtClean="0"/>
          </a:p>
          <a:p>
            <a:endParaRPr lang="da-DK" dirty="0" smtClean="0"/>
          </a:p>
          <a:p>
            <a:endParaRPr lang="da-DK" dirty="0"/>
          </a:p>
          <a:p>
            <a:endParaRPr lang="da-DK" dirty="0"/>
          </a:p>
          <a:p>
            <a:endParaRPr lang="da-DK" dirty="0"/>
          </a:p>
        </p:txBody>
      </p:sp>
      <p:sp>
        <p:nvSpPr>
          <p:cNvPr id="3" name="Pladsholder til sidefod 2"/>
          <p:cNvSpPr>
            <a:spLocks noGrp="1"/>
          </p:cNvSpPr>
          <p:nvPr>
            <p:ph type="ftr" sz="quarter" idx="11"/>
          </p:nvPr>
        </p:nvSpPr>
        <p:spPr/>
        <p:txBody>
          <a:bodyPr/>
          <a:lstStyle/>
          <a:p>
            <a:r>
              <a:rPr lang="da-DK" smtClean="0"/>
              <a:t>Bevægelse og læring - TLY</a:t>
            </a:r>
            <a:endParaRPr lang="da-DK" dirty="0"/>
          </a:p>
        </p:txBody>
      </p:sp>
    </p:spTree>
    <p:extLst>
      <p:ext uri="{BB962C8B-B14F-4D97-AF65-F5344CB8AC3E}">
        <p14:creationId xmlns:p14="http://schemas.microsoft.com/office/powerpoint/2010/main" val="219705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Links – bevægelse og læring</a:t>
            </a:r>
            <a:endParaRPr lang="da-DK" dirty="0"/>
          </a:p>
        </p:txBody>
      </p:sp>
      <p:sp>
        <p:nvSpPr>
          <p:cNvPr id="3" name="Pladsholder til indhold 2"/>
          <p:cNvSpPr>
            <a:spLocks noGrp="1"/>
          </p:cNvSpPr>
          <p:nvPr>
            <p:ph idx="1"/>
          </p:nvPr>
        </p:nvSpPr>
        <p:spPr/>
        <p:txBody>
          <a:bodyPr>
            <a:normAutofit fontScale="92500"/>
          </a:bodyPr>
          <a:lstStyle/>
          <a:p>
            <a:r>
              <a:rPr lang="da-DK" dirty="0" smtClean="0">
                <a:hlinkClick r:id="rId2"/>
              </a:rPr>
              <a:t>www.trivselogbevægelse.dk</a:t>
            </a:r>
            <a:r>
              <a:rPr lang="da-DK" dirty="0" smtClean="0"/>
              <a:t> </a:t>
            </a:r>
          </a:p>
          <a:p>
            <a:r>
              <a:rPr lang="da-DK" dirty="0" smtClean="0">
                <a:hlinkClick r:id="rId3"/>
              </a:rPr>
              <a:t>www.kroppeniundervisningen.dk</a:t>
            </a:r>
            <a:r>
              <a:rPr lang="da-DK" dirty="0" smtClean="0"/>
              <a:t> - se materialer her</a:t>
            </a:r>
          </a:p>
          <a:p>
            <a:pPr>
              <a:buFont typeface="Arial" panose="020B0604020202020204" pitchFamily="34" charset="0"/>
              <a:buChar char="•"/>
            </a:pPr>
            <a:r>
              <a:rPr lang="da-DK" dirty="0" smtClean="0">
                <a:hlinkClick r:id="rId4"/>
              </a:rPr>
              <a:t>www.skoleidraet.dk</a:t>
            </a:r>
            <a:endParaRPr lang="da-DK" dirty="0" smtClean="0"/>
          </a:p>
          <a:p>
            <a:pPr>
              <a:buFont typeface="Arial" panose="020B0604020202020204" pitchFamily="34" charset="0"/>
              <a:buChar char="•"/>
            </a:pPr>
            <a:r>
              <a:rPr lang="da-DK" dirty="0" smtClean="0">
                <a:hlinkClick r:id="rId5"/>
              </a:rPr>
              <a:t>www.saetskolenibevaegelse.dk</a:t>
            </a:r>
            <a:endParaRPr lang="da-DK" dirty="0" smtClean="0"/>
          </a:p>
          <a:p>
            <a:pPr>
              <a:buFont typeface="Arial" panose="020B0604020202020204" pitchFamily="34" charset="0"/>
              <a:buChar char="•"/>
            </a:pPr>
            <a:r>
              <a:rPr lang="da-DK" dirty="0" smtClean="0">
                <a:hlinkClick r:id="rId6"/>
              </a:rPr>
              <a:t>www.fdf.dk/inspiration/moedeaktiviteter/legedatabasen</a:t>
            </a:r>
            <a:endParaRPr lang="da-DK" dirty="0" smtClean="0"/>
          </a:p>
          <a:p>
            <a:pPr>
              <a:buFont typeface="Arial" panose="020B0604020202020204" pitchFamily="34" charset="0"/>
              <a:buChar char="•"/>
            </a:pPr>
            <a:r>
              <a:rPr lang="da-DK" dirty="0" smtClean="0">
                <a:hlinkClick r:id="rId7"/>
              </a:rPr>
              <a:t>www.mapop.dk</a:t>
            </a:r>
            <a:r>
              <a:rPr lang="da-DK" dirty="0" smtClean="0"/>
              <a:t> </a:t>
            </a:r>
          </a:p>
          <a:p>
            <a:pPr>
              <a:buFont typeface="Arial" panose="020B0604020202020204" pitchFamily="34" charset="0"/>
              <a:buChar char="•"/>
            </a:pPr>
            <a:r>
              <a:rPr lang="da-DK" dirty="0" smtClean="0">
                <a:hlinkClick r:id="rId8"/>
              </a:rPr>
              <a:t>www.moveatschool.kk.dk</a:t>
            </a:r>
            <a:endParaRPr lang="da-DK" dirty="0" smtClean="0"/>
          </a:p>
          <a:p>
            <a:pPr marL="0" indent="0">
              <a:buNone/>
            </a:pPr>
            <a:endParaRPr lang="da-DK" dirty="0" smtClean="0"/>
          </a:p>
          <a:p>
            <a:pPr>
              <a:buFont typeface="Arial" panose="020B0604020202020204" pitchFamily="34" charset="0"/>
              <a:buChar char="•"/>
            </a:pPr>
            <a:endParaRPr lang="da-DK" dirty="0" smtClean="0"/>
          </a:p>
          <a:p>
            <a:pPr>
              <a:buFont typeface="Arial" panose="020B0604020202020204" pitchFamily="34" charset="0"/>
              <a:buChar char="•"/>
            </a:pPr>
            <a:endParaRPr lang="da-DK" dirty="0" smtClean="0"/>
          </a:p>
          <a:p>
            <a:pPr>
              <a:buFont typeface="Arial" panose="020B0604020202020204" pitchFamily="34" charset="0"/>
              <a:buChar char="•"/>
            </a:pPr>
            <a:endParaRPr lang="da-DK" dirty="0" smtClean="0"/>
          </a:p>
          <a:p>
            <a:pPr>
              <a:buFont typeface="Arial" panose="020B0604020202020204" pitchFamily="34" charset="0"/>
              <a:buChar char="•"/>
            </a:pPr>
            <a:endParaRPr lang="da-DK" dirty="0"/>
          </a:p>
        </p:txBody>
      </p:sp>
      <p:sp>
        <p:nvSpPr>
          <p:cNvPr id="4" name="Pladsholder til sidefod 3"/>
          <p:cNvSpPr>
            <a:spLocks noGrp="1"/>
          </p:cNvSpPr>
          <p:nvPr>
            <p:ph type="ftr" sz="quarter" idx="11"/>
          </p:nvPr>
        </p:nvSpPr>
        <p:spPr/>
        <p:txBody>
          <a:bodyPr/>
          <a:lstStyle/>
          <a:p>
            <a:r>
              <a:rPr lang="da-DK" smtClean="0"/>
              <a:t>Bevægelse og læring - TLY</a:t>
            </a:r>
            <a:endParaRPr lang="da-DK"/>
          </a:p>
        </p:txBody>
      </p:sp>
    </p:spTree>
    <p:extLst>
      <p:ext uri="{BB962C8B-B14F-4D97-AF65-F5344CB8AC3E}">
        <p14:creationId xmlns:p14="http://schemas.microsoft.com/office/powerpoint/2010/main" val="219739473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Bevægelse og læring - TLY</a:t>
            </a:r>
            <a:endParaRPr lang="da-DK"/>
          </a:p>
        </p:txBody>
      </p:sp>
      <p:graphicFrame>
        <p:nvGraphicFramePr>
          <p:cNvPr id="3" name="Tabel 2"/>
          <p:cNvGraphicFramePr>
            <a:graphicFrameLocks noGrp="1"/>
          </p:cNvGraphicFramePr>
          <p:nvPr>
            <p:extLst>
              <p:ext uri="{D42A27DB-BD31-4B8C-83A1-F6EECF244321}">
                <p14:modId xmlns:p14="http://schemas.microsoft.com/office/powerpoint/2010/main" val="2887010041"/>
              </p:ext>
            </p:extLst>
          </p:nvPr>
        </p:nvGraphicFramePr>
        <p:xfrm>
          <a:off x="971601" y="908721"/>
          <a:ext cx="7416822" cy="4896543"/>
        </p:xfrm>
        <a:graphic>
          <a:graphicData uri="http://schemas.openxmlformats.org/drawingml/2006/table">
            <a:tbl>
              <a:tblPr firstRow="1" firstCol="1" bandRow="1">
                <a:tableStyleId>{5C22544A-7EE6-4342-B048-85BDC9FD1C3A}</a:tableStyleId>
              </a:tblPr>
              <a:tblGrid>
                <a:gridCol w="2472017">
                  <a:extLst>
                    <a:ext uri="{9D8B030D-6E8A-4147-A177-3AD203B41FA5}">
                      <a16:colId xmlns:a16="http://schemas.microsoft.com/office/drawing/2014/main" val="2369063366"/>
                    </a:ext>
                  </a:extLst>
                </a:gridCol>
                <a:gridCol w="2472017">
                  <a:extLst>
                    <a:ext uri="{9D8B030D-6E8A-4147-A177-3AD203B41FA5}">
                      <a16:colId xmlns:a16="http://schemas.microsoft.com/office/drawing/2014/main" val="3429339680"/>
                    </a:ext>
                  </a:extLst>
                </a:gridCol>
                <a:gridCol w="2472788">
                  <a:extLst>
                    <a:ext uri="{9D8B030D-6E8A-4147-A177-3AD203B41FA5}">
                      <a16:colId xmlns:a16="http://schemas.microsoft.com/office/drawing/2014/main" val="3056444106"/>
                    </a:ext>
                  </a:extLst>
                </a:gridCol>
              </a:tblGrid>
              <a:tr h="448523">
                <a:tc>
                  <a:txBody>
                    <a:bodyPr/>
                    <a:lstStyle/>
                    <a:p>
                      <a:pPr>
                        <a:lnSpc>
                          <a:spcPct val="107000"/>
                        </a:lnSpc>
                        <a:spcAft>
                          <a:spcPts val="0"/>
                        </a:spcAft>
                      </a:pPr>
                      <a:r>
                        <a:rPr lang="da-DK" sz="1600" dirty="0">
                          <a:effectLst/>
                        </a:rPr>
                        <a:t>Tid: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a:effectLst/>
                        </a:rPr>
                        <a:t>Indhold: </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a:effectLst/>
                        </a:rPr>
                        <a:t>Form: </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2008656"/>
                  </a:ext>
                </a:extLst>
              </a:tr>
              <a:tr h="1078778">
                <a:tc>
                  <a:txBody>
                    <a:bodyPr/>
                    <a:lstStyle/>
                    <a:p>
                      <a:pPr>
                        <a:lnSpc>
                          <a:spcPct val="107000"/>
                        </a:lnSpc>
                        <a:spcAft>
                          <a:spcPts val="0"/>
                        </a:spcAft>
                      </a:pPr>
                      <a:r>
                        <a:rPr lang="da-DK" sz="1600" dirty="0" smtClean="0">
                          <a:effectLst/>
                        </a:rPr>
                        <a:t>15 </a:t>
                      </a:r>
                      <a:r>
                        <a:rPr lang="da-DK" sz="1600" dirty="0">
                          <a:effectLst/>
                        </a:rPr>
                        <a:t>min</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a:effectLst/>
                        </a:rPr>
                        <a:t>Baggrunden for bevægelse i </a:t>
                      </a:r>
                      <a:r>
                        <a:rPr lang="da-DK" sz="1600" dirty="0" smtClean="0">
                          <a:effectLst/>
                        </a:rPr>
                        <a:t>skolen</a:t>
                      </a:r>
                    </a:p>
                    <a:p>
                      <a:pPr>
                        <a:lnSpc>
                          <a:spcPct val="107000"/>
                        </a:lnSpc>
                        <a:spcAft>
                          <a:spcPts val="0"/>
                        </a:spcAft>
                      </a:pPr>
                      <a:r>
                        <a:rPr lang="da-DK" sz="1600" dirty="0" smtClean="0">
                          <a:effectLst/>
                        </a:rPr>
                        <a:t>- Hvad siger forskningen?</a:t>
                      </a:r>
                      <a:endParaRPr lang="da-DK" sz="1600" dirty="0">
                        <a:effectLst/>
                      </a:endParaRPr>
                    </a:p>
                    <a:p>
                      <a:pPr>
                        <a:lnSpc>
                          <a:spcPct val="107000"/>
                        </a:lnSpc>
                        <a:spcAft>
                          <a:spcPts val="0"/>
                        </a:spcAft>
                      </a:pPr>
                      <a:r>
                        <a:rPr lang="da-DK" sz="1600" dirty="0">
                          <a:effectLst/>
                        </a:rPr>
                        <a:t>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a:effectLst/>
                        </a:rPr>
                        <a:t>Oplæg + </a:t>
                      </a:r>
                      <a:r>
                        <a:rPr lang="da-DK" sz="1600" dirty="0" smtClean="0">
                          <a:effectLst/>
                        </a:rPr>
                        <a:t>aktivitet(Bevæg</a:t>
                      </a:r>
                      <a:r>
                        <a:rPr lang="da-DK" sz="1600" baseline="0" dirty="0" smtClean="0">
                          <a:effectLst/>
                        </a:rPr>
                        <a:t> svaret)</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953244"/>
                  </a:ext>
                </a:extLst>
              </a:tr>
              <a:tr h="1377467">
                <a:tc>
                  <a:txBody>
                    <a:bodyPr/>
                    <a:lstStyle/>
                    <a:p>
                      <a:pPr>
                        <a:lnSpc>
                          <a:spcPct val="107000"/>
                        </a:lnSpc>
                        <a:spcAft>
                          <a:spcPts val="0"/>
                        </a:spcAft>
                      </a:pPr>
                      <a:r>
                        <a:rPr lang="da-DK" sz="1600" dirty="0" smtClean="0">
                          <a:effectLst/>
                        </a:rPr>
                        <a:t>25 </a:t>
                      </a:r>
                      <a:r>
                        <a:rPr lang="da-DK" sz="1600" dirty="0">
                          <a:effectLst/>
                        </a:rPr>
                        <a:t>min</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a:effectLst/>
                        </a:rPr>
                        <a:t>Bevægelse på </a:t>
                      </a:r>
                      <a:r>
                        <a:rPr lang="da-DK" sz="1600" dirty="0" smtClean="0">
                          <a:effectLst/>
                        </a:rPr>
                        <a:t>Tibberup</a:t>
                      </a:r>
                    </a:p>
                    <a:p>
                      <a:pPr>
                        <a:lnSpc>
                          <a:spcPct val="107000"/>
                        </a:lnSpc>
                        <a:spcAft>
                          <a:spcPts val="0"/>
                        </a:spcAft>
                      </a:pPr>
                      <a:r>
                        <a:rPr lang="da-DK" sz="1600" dirty="0" smtClean="0">
                          <a:effectLst/>
                        </a:rPr>
                        <a:t>- Hvad gør vi allerede?</a:t>
                      </a:r>
                    </a:p>
                    <a:p>
                      <a:pPr marL="0" indent="0">
                        <a:lnSpc>
                          <a:spcPct val="107000"/>
                        </a:lnSpc>
                        <a:spcAft>
                          <a:spcPts val="0"/>
                        </a:spcAft>
                        <a:buFontTx/>
                        <a:buNone/>
                      </a:pPr>
                      <a:r>
                        <a:rPr lang="da-DK" sz="1600" dirty="0" smtClean="0">
                          <a:effectLst/>
                        </a:rPr>
                        <a:t>- Hvad </a:t>
                      </a:r>
                      <a:r>
                        <a:rPr lang="da-DK" sz="1600" dirty="0">
                          <a:effectLst/>
                        </a:rPr>
                        <a:t>er </a:t>
                      </a:r>
                      <a:r>
                        <a:rPr lang="da-DK" sz="1600" dirty="0" smtClean="0">
                          <a:effectLst/>
                        </a:rPr>
                        <a:t>bevægelse?</a:t>
                      </a:r>
                    </a:p>
                    <a:p>
                      <a:pPr marL="0" indent="0">
                        <a:lnSpc>
                          <a:spcPct val="107000"/>
                        </a:lnSpc>
                        <a:spcAft>
                          <a:spcPts val="0"/>
                        </a:spcAft>
                        <a:buFontTx/>
                        <a:buNone/>
                      </a:pP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smtClean="0">
                          <a:effectLst/>
                        </a:rPr>
                        <a:t>Oplæg + aktivitet(</a:t>
                      </a:r>
                      <a:r>
                        <a:rPr lang="da-DK" sz="1600" dirty="0" err="1" smtClean="0">
                          <a:effectLst/>
                        </a:rPr>
                        <a:t>Sticky</a:t>
                      </a:r>
                      <a:r>
                        <a:rPr lang="da-DK" sz="1600" dirty="0" smtClean="0">
                          <a:effectLst/>
                        </a:rPr>
                        <a:t>-løbet)</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5615545"/>
                  </a:ext>
                </a:extLst>
              </a:tr>
              <a:tr h="1078778">
                <a:tc>
                  <a:txBody>
                    <a:bodyPr/>
                    <a:lstStyle/>
                    <a:p>
                      <a:pPr>
                        <a:lnSpc>
                          <a:spcPct val="107000"/>
                        </a:lnSpc>
                        <a:spcAft>
                          <a:spcPts val="0"/>
                        </a:spcAft>
                      </a:pPr>
                      <a:r>
                        <a:rPr lang="da-DK" sz="1600">
                          <a:effectLst/>
                        </a:rPr>
                        <a:t>40 min</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a:effectLst/>
                        </a:rPr>
                        <a:t>Bevægelse i alle fag </a:t>
                      </a:r>
                      <a:endParaRPr lang="da-DK" sz="1600" dirty="0" smtClean="0">
                        <a:effectLst/>
                      </a:endParaRPr>
                    </a:p>
                    <a:p>
                      <a:pPr>
                        <a:lnSpc>
                          <a:spcPct val="107000"/>
                        </a:lnSpc>
                        <a:spcAft>
                          <a:spcPts val="0"/>
                        </a:spcAft>
                      </a:pPr>
                      <a:r>
                        <a:rPr lang="da-DK" sz="1600" dirty="0" smtClean="0">
                          <a:effectLst/>
                        </a:rPr>
                        <a:t>- Mål</a:t>
                      </a:r>
                      <a:r>
                        <a:rPr lang="da-DK" sz="1600" baseline="0" dirty="0" smtClean="0">
                          <a:effectLst/>
                        </a:rPr>
                        <a:t> og bevægelse(pæd. Idræt)</a:t>
                      </a:r>
                      <a:r>
                        <a:rPr lang="da-DK" sz="1600" dirty="0" smtClean="0">
                          <a:effectLst/>
                        </a:rPr>
                        <a:t> </a:t>
                      </a:r>
                    </a:p>
                    <a:p>
                      <a:pPr>
                        <a:lnSpc>
                          <a:spcPct val="107000"/>
                        </a:lnSpc>
                        <a:spcAft>
                          <a:spcPts val="0"/>
                        </a:spcAft>
                      </a:pPr>
                      <a:r>
                        <a:rPr lang="da-DK" sz="1600" dirty="0" smtClean="0">
                          <a:effectLst/>
                        </a:rPr>
                        <a:t>- Afprøvning </a:t>
                      </a:r>
                      <a:r>
                        <a:rPr lang="da-DK" sz="1600" dirty="0">
                          <a:effectLst/>
                        </a:rPr>
                        <a:t>af 2 aktiviteter</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smtClean="0">
                          <a:effectLst/>
                        </a:rPr>
                        <a:t>Oplæg + aktiviteter(4-på-stribe</a:t>
                      </a:r>
                      <a:r>
                        <a:rPr lang="da-DK" sz="1600" baseline="0" dirty="0" smtClean="0">
                          <a:effectLst/>
                        </a:rPr>
                        <a:t> og ”Formel-1”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066715"/>
                  </a:ext>
                </a:extLst>
              </a:tr>
              <a:tr h="912997">
                <a:tc>
                  <a:txBody>
                    <a:bodyPr/>
                    <a:lstStyle/>
                    <a:p>
                      <a:pPr>
                        <a:lnSpc>
                          <a:spcPct val="107000"/>
                        </a:lnSpc>
                        <a:spcAft>
                          <a:spcPts val="0"/>
                        </a:spcAft>
                      </a:pPr>
                      <a:r>
                        <a:rPr lang="da-DK" sz="1600">
                          <a:effectLst/>
                        </a:rPr>
                        <a:t>10 min</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a:effectLst/>
                        </a:rPr>
                        <a:t>Afrunding - hvad virker i praksis i eget fag?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a-DK" sz="1600" dirty="0">
                          <a:effectLst/>
                        </a:rPr>
                        <a:t>Gruppearbejde</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1509316"/>
                  </a:ext>
                </a:extLst>
              </a:tr>
            </a:tbl>
          </a:graphicData>
        </a:graphic>
      </p:graphicFrame>
    </p:spTree>
    <p:extLst>
      <p:ext uri="{BB962C8B-B14F-4D97-AF65-F5344CB8AC3E}">
        <p14:creationId xmlns:p14="http://schemas.microsoft.com/office/powerpoint/2010/main" val="346880873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Baggrunden for bevægelse i skolen?</a:t>
            </a:r>
            <a:endParaRPr lang="da-DK" dirty="0"/>
          </a:p>
        </p:txBody>
      </p:sp>
      <p:sp>
        <p:nvSpPr>
          <p:cNvPr id="4" name="Pladsholder til indhold 3"/>
          <p:cNvSpPr>
            <a:spLocks noGrp="1"/>
          </p:cNvSpPr>
          <p:nvPr>
            <p:ph sz="half" idx="1"/>
          </p:nvPr>
        </p:nvSpPr>
        <p:spPr>
          <a:xfrm>
            <a:off x="1176866" y="2487168"/>
            <a:ext cx="3337560" cy="3752765"/>
          </a:xfrm>
        </p:spPr>
        <p:txBody>
          <a:bodyPr>
            <a:normAutofit fontScale="92500" lnSpcReduction="20000"/>
          </a:bodyPr>
          <a:lstStyle/>
          <a:p>
            <a:r>
              <a:rPr lang="da-DK" b="1" dirty="0" smtClean="0"/>
              <a:t>45 min i gennemsnit/dag</a:t>
            </a:r>
          </a:p>
          <a:p>
            <a:r>
              <a:rPr lang="da-DK" dirty="0" smtClean="0"/>
              <a:t>Konsensusrapport(fysiske, kognitive, psykologiske og sociale aspekter af fysisk aktivitet</a:t>
            </a:r>
          </a:p>
          <a:p>
            <a:pPr marL="0" indent="0">
              <a:buNone/>
            </a:pPr>
            <a:endParaRPr lang="da-DK" dirty="0" smtClean="0"/>
          </a:p>
          <a:p>
            <a:endParaRPr lang="da-DK" dirty="0" smtClean="0"/>
          </a:p>
          <a:p>
            <a:endParaRPr lang="da-DK" dirty="0" smtClean="0"/>
          </a:p>
          <a:p>
            <a:endParaRPr lang="da-DK" dirty="0" smtClean="0"/>
          </a:p>
          <a:p>
            <a:pPr>
              <a:buFont typeface="Wingdings" panose="05000000000000000000" pitchFamily="2" charset="2"/>
              <a:buChar char="ü"/>
            </a:pPr>
            <a:endParaRPr lang="da-DK" dirty="0" smtClean="0"/>
          </a:p>
          <a:p>
            <a:endParaRPr lang="da-DK" dirty="0" smtClean="0"/>
          </a:p>
          <a:p>
            <a:endParaRPr lang="da-DK" dirty="0" smtClean="0"/>
          </a:p>
          <a:p>
            <a:endParaRPr lang="da-DK" dirty="0" smtClean="0"/>
          </a:p>
          <a:p>
            <a:endParaRPr lang="da-DK" dirty="0" smtClean="0"/>
          </a:p>
          <a:p>
            <a:endParaRPr lang="da-DK" dirty="0" smtClean="0"/>
          </a:p>
        </p:txBody>
      </p:sp>
      <p:sp>
        <p:nvSpPr>
          <p:cNvPr id="15" name="Pladsholder til indhold 14"/>
          <p:cNvSpPr>
            <a:spLocks noGrp="1"/>
          </p:cNvSpPr>
          <p:nvPr>
            <p:ph sz="half" idx="2"/>
          </p:nvPr>
        </p:nvSpPr>
        <p:spPr/>
        <p:txBody>
          <a:bodyPr>
            <a:normAutofit fontScale="92500" lnSpcReduction="20000"/>
          </a:bodyPr>
          <a:lstStyle/>
          <a:p>
            <a:pPr marL="0" indent="0">
              <a:buNone/>
            </a:pPr>
            <a:r>
              <a:rPr lang="da-DK" dirty="0" smtClean="0"/>
              <a:t>Kilder:</a:t>
            </a:r>
          </a:p>
          <a:p>
            <a:pPr>
              <a:buFont typeface="Arial" panose="020B0604020202020204" pitchFamily="34" charset="0"/>
              <a:buChar char="•"/>
            </a:pPr>
            <a:r>
              <a:rPr lang="da-DK" dirty="0">
                <a:hlinkClick r:id="rId2"/>
              </a:rPr>
              <a:t>http://kroppeniundervisningen.dk/wp-content/uploads/2013/02/2016_Bevaegelse_Boern_Konsensus_NEXS.pdf</a:t>
            </a:r>
          </a:p>
          <a:p>
            <a:pPr>
              <a:buFont typeface="Arial" panose="020B0604020202020204" pitchFamily="34" charset="0"/>
              <a:buChar char="•"/>
            </a:pPr>
            <a:r>
              <a:rPr lang="da-DK" dirty="0">
                <a:hlinkClick r:id="rId3"/>
              </a:rPr>
              <a:t>https://skoleidraet.dk/sundeboernbevaegerskolen/inspiration-og-materialer/gevinster-ved-fysisk-aktivitet</a:t>
            </a:r>
            <a:r>
              <a:rPr lang="da-DK" dirty="0" smtClean="0">
                <a:hlinkClick r:id="rId3"/>
              </a:rPr>
              <a:t>/</a:t>
            </a:r>
            <a:endParaRPr lang="da-DK" dirty="0" smtClean="0"/>
          </a:p>
          <a:p>
            <a:pPr marL="0" indent="0">
              <a:buNone/>
            </a:pPr>
            <a:endParaRPr lang="da-DK" dirty="0" smtClean="0"/>
          </a:p>
          <a:p>
            <a:pPr marL="0" indent="0">
              <a:buNone/>
            </a:pPr>
            <a:endParaRPr lang="da-DK" dirty="0"/>
          </a:p>
        </p:txBody>
      </p:sp>
      <p:sp>
        <p:nvSpPr>
          <p:cNvPr id="3" name="Pladsholder til sidefod 2"/>
          <p:cNvSpPr>
            <a:spLocks noGrp="1"/>
          </p:cNvSpPr>
          <p:nvPr>
            <p:ph type="ftr" sz="quarter" idx="11"/>
          </p:nvPr>
        </p:nvSpPr>
        <p:spPr/>
        <p:txBody>
          <a:bodyPr/>
          <a:lstStyle/>
          <a:p>
            <a:r>
              <a:rPr lang="da-DK" dirty="0" smtClean="0"/>
              <a:t>Bevægelse og læring - TLY</a:t>
            </a:r>
            <a:endParaRPr lang="da-DK" dirty="0"/>
          </a:p>
        </p:txBody>
      </p:sp>
    </p:spTree>
    <p:extLst>
      <p:ext uri="{BB962C8B-B14F-4D97-AF65-F5344CB8AC3E}">
        <p14:creationId xmlns:p14="http://schemas.microsoft.com/office/powerpoint/2010/main" val="20321275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Bevæg svarene(BIU1)</a:t>
            </a:r>
            <a:endParaRPr lang="da-DK" dirty="0"/>
          </a:p>
        </p:txBody>
      </p:sp>
      <p:sp>
        <p:nvSpPr>
          <p:cNvPr id="4" name="Pladsholder til sidefod 3"/>
          <p:cNvSpPr>
            <a:spLocks noGrp="1"/>
          </p:cNvSpPr>
          <p:nvPr>
            <p:ph type="ftr" sz="quarter" idx="11"/>
          </p:nvPr>
        </p:nvSpPr>
        <p:spPr/>
        <p:txBody>
          <a:bodyPr/>
          <a:lstStyle/>
          <a:p>
            <a:r>
              <a:rPr lang="da-DK" smtClean="0"/>
              <a:t>Bevægelse og læring - TLY</a:t>
            </a:r>
            <a:endParaRPr lang="da-DK"/>
          </a:p>
        </p:txBody>
      </p:sp>
      <p:pic>
        <p:nvPicPr>
          <p:cNvPr id="3074" name="Picture 2" descr="http://bav.skoleporten.dk/sp/resource/image/3f76cd12-e640-4d2d-a490-a44d948114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6120680" cy="257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11699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BIU1?</a:t>
            </a:r>
            <a:endParaRPr lang="da-DK" dirty="0"/>
          </a:p>
        </p:txBody>
      </p:sp>
      <p:sp>
        <p:nvSpPr>
          <p:cNvPr id="4" name="Pladsholder til sidefod 3"/>
          <p:cNvSpPr>
            <a:spLocks noGrp="1"/>
          </p:cNvSpPr>
          <p:nvPr>
            <p:ph type="ftr" sz="quarter" idx="11"/>
          </p:nvPr>
        </p:nvSpPr>
        <p:spPr/>
        <p:txBody>
          <a:bodyPr/>
          <a:lstStyle/>
          <a:p>
            <a:r>
              <a:rPr lang="da-DK" smtClean="0"/>
              <a:t>Bevægelse og læring - TLY</a:t>
            </a:r>
            <a:endParaRPr lang="da-DK"/>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6174" y="2173662"/>
            <a:ext cx="6639425" cy="367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48311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a-DK" dirty="0" smtClean="0"/>
              <a:t>Hvad gør vi?</a:t>
            </a:r>
            <a:endParaRPr lang="da-DK" dirty="0"/>
          </a:p>
        </p:txBody>
      </p:sp>
      <p:sp>
        <p:nvSpPr>
          <p:cNvPr id="9" name="Pladsholder til indhold 8"/>
          <p:cNvSpPr>
            <a:spLocks noGrp="1"/>
          </p:cNvSpPr>
          <p:nvPr>
            <p:ph idx="1"/>
          </p:nvPr>
        </p:nvSpPr>
        <p:spPr/>
        <p:txBody>
          <a:bodyPr>
            <a:normAutofit fontScale="40000" lnSpcReduction="20000"/>
          </a:bodyPr>
          <a:lstStyle/>
          <a:p>
            <a:r>
              <a:rPr lang="da-DK" sz="2900" dirty="0" smtClean="0"/>
              <a:t>BIU(udskoling!)                                                                  </a:t>
            </a:r>
          </a:p>
          <a:p>
            <a:r>
              <a:rPr lang="da-DK" sz="2900" dirty="0" smtClean="0"/>
              <a:t>Brain breaks</a:t>
            </a:r>
          </a:p>
          <a:p>
            <a:r>
              <a:rPr lang="da-DK" sz="2900" dirty="0" smtClean="0"/>
              <a:t>Idrætsundervisning</a:t>
            </a:r>
          </a:p>
          <a:p>
            <a:r>
              <a:rPr lang="da-DK" sz="2900" dirty="0" smtClean="0"/>
              <a:t>Stævner</a:t>
            </a:r>
            <a:endParaRPr lang="da-DK" sz="2900" b="1" dirty="0" smtClean="0"/>
          </a:p>
          <a:p>
            <a:r>
              <a:rPr lang="da-DK" sz="2900" dirty="0" smtClean="0"/>
              <a:t>Aktiv transport</a:t>
            </a:r>
          </a:p>
          <a:p>
            <a:r>
              <a:rPr lang="da-DK" sz="2900" dirty="0" smtClean="0"/>
              <a:t>Ugeplan og forældremøder</a:t>
            </a:r>
          </a:p>
          <a:p>
            <a:r>
              <a:rPr lang="da-DK" sz="2900" dirty="0" smtClean="0"/>
              <a:t>Åben hal og pauserne</a:t>
            </a:r>
          </a:p>
          <a:p>
            <a:r>
              <a:rPr lang="da-DK" sz="2900" dirty="0" smtClean="0"/>
              <a:t>Sparring</a:t>
            </a:r>
          </a:p>
          <a:p>
            <a:r>
              <a:rPr lang="da-DK" sz="2900" dirty="0" smtClean="0"/>
              <a:t>Bevægelses-materialer</a:t>
            </a:r>
          </a:p>
          <a:p>
            <a:r>
              <a:rPr lang="da-DK" sz="2900" dirty="0" smtClean="0"/>
              <a:t>Bevægelse på tværs</a:t>
            </a:r>
          </a:p>
          <a:p>
            <a:r>
              <a:rPr lang="da-DK" sz="2900" dirty="0" smtClean="0"/>
              <a:t>Bevægelseskasser?</a:t>
            </a:r>
          </a:p>
          <a:p>
            <a:r>
              <a:rPr lang="da-DK" sz="2900" dirty="0" smtClean="0"/>
              <a:t>Andet?</a:t>
            </a:r>
          </a:p>
          <a:p>
            <a:endParaRPr lang="da-DK" dirty="0"/>
          </a:p>
        </p:txBody>
      </p:sp>
      <p:sp>
        <p:nvSpPr>
          <p:cNvPr id="2" name="Pladsholder til sidefod 1"/>
          <p:cNvSpPr>
            <a:spLocks noGrp="1"/>
          </p:cNvSpPr>
          <p:nvPr>
            <p:ph type="ftr" sz="quarter" idx="11"/>
          </p:nvPr>
        </p:nvSpPr>
        <p:spPr/>
        <p:txBody>
          <a:bodyPr/>
          <a:lstStyle/>
          <a:p>
            <a:r>
              <a:rPr lang="da-DK" smtClean="0"/>
              <a:t>Bevægelse og læring - TLY</a:t>
            </a:r>
            <a:endParaRPr lang="da-DK"/>
          </a:p>
        </p:txBody>
      </p:sp>
      <p:sp>
        <p:nvSpPr>
          <p:cNvPr id="10" name="Pladsholder til tekst 9"/>
          <p:cNvSpPr>
            <a:spLocks noGrp="1"/>
          </p:cNvSpPr>
          <p:nvPr>
            <p:ph type="body" idx="4294967295"/>
          </p:nvPr>
        </p:nvSpPr>
        <p:spPr>
          <a:xfrm>
            <a:off x="0" y="1484313"/>
            <a:ext cx="3338513" cy="746125"/>
          </a:xfrm>
        </p:spPr>
        <p:txBody>
          <a:bodyPr/>
          <a:lstStyle/>
          <a:p>
            <a:pPr marL="0" indent="0">
              <a:buNone/>
            </a:pPr>
            <a:endParaRPr lang="da-DK" dirty="0"/>
          </a:p>
        </p:txBody>
      </p:sp>
      <p:sp>
        <p:nvSpPr>
          <p:cNvPr id="12" name="Pladsholder til indhold 11"/>
          <p:cNvSpPr>
            <a:spLocks noGrp="1"/>
          </p:cNvSpPr>
          <p:nvPr>
            <p:ph sz="quarter" idx="4294967295"/>
          </p:nvPr>
        </p:nvSpPr>
        <p:spPr>
          <a:xfrm>
            <a:off x="10138925" y="6039295"/>
            <a:ext cx="2288873" cy="1744096"/>
          </a:xfrm>
        </p:spPr>
        <p:txBody>
          <a:bodyPr/>
          <a:lstStyle/>
          <a:p>
            <a:endParaRPr lang="da-DK" dirty="0" smtClean="0"/>
          </a:p>
          <a:p>
            <a:endParaRPr lang="da-DK" dirty="0"/>
          </a:p>
        </p:txBody>
      </p:sp>
      <p:pic>
        <p:nvPicPr>
          <p:cNvPr id="2052" name="Picture 4" descr="https://lh6.googleusercontent.com/tm0qImEhwOjbOdvQ6QXuS5T1UGOJvzhQRqHTiSy-iti_UICv9t8vonGsbhe7JVYskudRRUfiHygjfqC29EzSn17lZYoRiEnAjBpUyJDzPjvrYgtwIDuT7SdsO42gNJjxF9u-0xw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348880"/>
            <a:ext cx="4176464" cy="381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1030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6866" y="915337"/>
            <a:ext cx="6798734" cy="785471"/>
          </a:xfrm>
        </p:spPr>
        <p:txBody>
          <a:bodyPr/>
          <a:lstStyle/>
          <a:p>
            <a:r>
              <a:rPr lang="da-DK" dirty="0" smtClean="0"/>
              <a:t>Skolens tekst om bevægelse..</a:t>
            </a:r>
            <a:endParaRPr lang="da-DK" dirty="0"/>
          </a:p>
        </p:txBody>
      </p:sp>
      <p:sp>
        <p:nvSpPr>
          <p:cNvPr id="3" name="Pladsholder til indhold 2"/>
          <p:cNvSpPr>
            <a:spLocks noGrp="1"/>
          </p:cNvSpPr>
          <p:nvPr>
            <p:ph idx="1"/>
          </p:nvPr>
        </p:nvSpPr>
        <p:spPr>
          <a:xfrm>
            <a:off x="611560" y="2204864"/>
            <a:ext cx="8712967" cy="6635989"/>
          </a:xfrm>
        </p:spPr>
        <p:txBody>
          <a:bodyPr>
            <a:noAutofit/>
          </a:bodyPr>
          <a:lstStyle/>
          <a:p>
            <a:pPr marL="0" indent="0">
              <a:buNone/>
            </a:pPr>
            <a:endParaRPr lang="da-DK" sz="1200" dirty="0"/>
          </a:p>
          <a:p>
            <a:pPr lvl="0"/>
            <a:r>
              <a:rPr lang="da-DK" sz="1800" dirty="0"/>
              <a:t>Bevægelse før, under og efter skole fremmer elevers præstation i skolen</a:t>
            </a:r>
          </a:p>
          <a:p>
            <a:pPr lvl="0"/>
            <a:r>
              <a:rPr lang="da-DK" sz="1800" dirty="0"/>
              <a:t>Bevægelse er gavnlig for hjernens funktion, samt for kognitive funktioner hos eleverne</a:t>
            </a:r>
          </a:p>
          <a:p>
            <a:r>
              <a:rPr lang="da-DK" sz="1800" b="1" u="sng" dirty="0"/>
              <a:t>Vi ønsker overordnet, at:</a:t>
            </a:r>
          </a:p>
          <a:p>
            <a:pPr lvl="0"/>
            <a:r>
              <a:rPr lang="da-DK" sz="1800" dirty="0"/>
              <a:t>Sikre at eleverne bevæger sig mindst 45 min dagligt </a:t>
            </a:r>
          </a:p>
          <a:p>
            <a:pPr lvl="0"/>
            <a:r>
              <a:rPr lang="da-DK" sz="1800" dirty="0"/>
              <a:t>Integrere bevægelse i undervisningen såvel som i hele skolens dagligdag</a:t>
            </a:r>
          </a:p>
          <a:p>
            <a:pPr lvl="0"/>
            <a:r>
              <a:rPr lang="da-DK" sz="1800" dirty="0"/>
              <a:t>Skabe en målrettet indsats ved at arbejde med de fysiske, psykiske, kognitive og sociale områder i forhold til bevægelsesaktiviteterne </a:t>
            </a:r>
          </a:p>
          <a:p>
            <a:pPr marL="0" indent="0">
              <a:buNone/>
            </a:pPr>
            <a:endParaRPr lang="da-DK" sz="1200" dirty="0"/>
          </a:p>
        </p:txBody>
      </p:sp>
      <p:sp>
        <p:nvSpPr>
          <p:cNvPr id="4" name="Pladsholder til sidefod 3"/>
          <p:cNvSpPr>
            <a:spLocks noGrp="1"/>
          </p:cNvSpPr>
          <p:nvPr>
            <p:ph type="ftr" sz="quarter" idx="11"/>
          </p:nvPr>
        </p:nvSpPr>
        <p:spPr/>
        <p:txBody>
          <a:bodyPr/>
          <a:lstStyle/>
          <a:p>
            <a:r>
              <a:rPr lang="da-DK" smtClean="0"/>
              <a:t>Bevægelse og læring - TLY</a:t>
            </a:r>
            <a:endParaRPr lang="da-DK"/>
          </a:p>
        </p:txBody>
      </p:sp>
    </p:spTree>
    <p:extLst>
      <p:ext uri="{BB962C8B-B14F-4D97-AF65-F5344CB8AC3E}">
        <p14:creationId xmlns:p14="http://schemas.microsoft.com/office/powerpoint/2010/main" val="8682600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Fortsat…..</a:t>
            </a:r>
            <a:endParaRPr lang="da-DK" dirty="0"/>
          </a:p>
        </p:txBody>
      </p:sp>
      <p:sp>
        <p:nvSpPr>
          <p:cNvPr id="3" name="Pladsholder til indhold 2"/>
          <p:cNvSpPr>
            <a:spLocks noGrp="1"/>
          </p:cNvSpPr>
          <p:nvPr>
            <p:ph idx="1"/>
          </p:nvPr>
        </p:nvSpPr>
        <p:spPr>
          <a:xfrm>
            <a:off x="1176865" y="2132857"/>
            <a:ext cx="6798736" cy="3802276"/>
          </a:xfrm>
        </p:spPr>
        <p:txBody>
          <a:bodyPr>
            <a:normAutofit fontScale="70000" lnSpcReduction="20000"/>
          </a:bodyPr>
          <a:lstStyle/>
          <a:p>
            <a:r>
              <a:rPr lang="da-DK" b="1" u="sng" dirty="0"/>
              <a:t>Vi opfylder det på elevniveau ved, at:</a:t>
            </a:r>
          </a:p>
          <a:p>
            <a:pPr lvl="0"/>
            <a:r>
              <a:rPr lang="da-DK" dirty="0"/>
              <a:t>Mindst at bruge 5 min af hver lektion på bevægelse</a:t>
            </a:r>
          </a:p>
          <a:p>
            <a:pPr lvl="0"/>
            <a:r>
              <a:rPr lang="da-DK" dirty="0"/>
              <a:t>Fokusere på aktiv transport til ud-af-huset arrangementer</a:t>
            </a:r>
          </a:p>
          <a:p>
            <a:pPr lvl="0"/>
            <a:r>
              <a:rPr lang="da-DK" dirty="0"/>
              <a:t>Have ”åben hal”, hvor eleverne i pausen tilbydes div. aktiviteter i Espergærdehallen</a:t>
            </a:r>
          </a:p>
          <a:p>
            <a:pPr lvl="0"/>
            <a:r>
              <a:rPr lang="da-DK" dirty="0"/>
              <a:t>Have ”bevægelse-på-tværs”, hvor eleverne på tværs af klassetrin skal deltage i div. aktiviteter</a:t>
            </a:r>
          </a:p>
          <a:p>
            <a:r>
              <a:rPr lang="da-DK" b="1" u="sng" dirty="0"/>
              <a:t>Vi opfylder det på forældreniveau ved, at:</a:t>
            </a:r>
          </a:p>
          <a:p>
            <a:pPr lvl="0"/>
            <a:r>
              <a:rPr lang="da-DK" dirty="0"/>
              <a:t>Synliggøre idrætsfagets vigtighed på forældremøder og generelt</a:t>
            </a:r>
          </a:p>
          <a:p>
            <a:pPr lvl="0"/>
            <a:r>
              <a:rPr lang="da-DK" dirty="0"/>
              <a:t>Gøre det klar at bevægelse af en del af skolens kultur i den daglige undervisning</a:t>
            </a:r>
          </a:p>
          <a:p>
            <a:pPr lvl="0"/>
            <a:r>
              <a:rPr lang="da-DK" dirty="0"/>
              <a:t>Tydeliggøre vigtigheden af aktiv transport</a:t>
            </a:r>
          </a:p>
          <a:p>
            <a:endParaRPr lang="da-DK" dirty="0"/>
          </a:p>
        </p:txBody>
      </p:sp>
      <p:sp>
        <p:nvSpPr>
          <p:cNvPr id="4" name="Pladsholder til sidefod 3"/>
          <p:cNvSpPr>
            <a:spLocks noGrp="1"/>
          </p:cNvSpPr>
          <p:nvPr>
            <p:ph type="ftr" sz="quarter" idx="11"/>
          </p:nvPr>
        </p:nvSpPr>
        <p:spPr/>
        <p:txBody>
          <a:bodyPr/>
          <a:lstStyle/>
          <a:p>
            <a:r>
              <a:rPr lang="da-DK" smtClean="0"/>
              <a:t>Bevægelse og læring - TLY</a:t>
            </a:r>
            <a:endParaRPr lang="da-DK"/>
          </a:p>
        </p:txBody>
      </p:sp>
    </p:spTree>
    <p:extLst>
      <p:ext uri="{BB962C8B-B14F-4D97-AF65-F5344CB8AC3E}">
        <p14:creationId xmlns:p14="http://schemas.microsoft.com/office/powerpoint/2010/main" val="289634585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Sticky</a:t>
            </a:r>
            <a:r>
              <a:rPr lang="da-DK" dirty="0" smtClean="0"/>
              <a:t>-løbet</a:t>
            </a:r>
            <a:endParaRPr lang="da-DK" dirty="0"/>
          </a:p>
        </p:txBody>
      </p:sp>
      <p:sp>
        <p:nvSpPr>
          <p:cNvPr id="3" name="Pladsholder til sidefod 2"/>
          <p:cNvSpPr>
            <a:spLocks noGrp="1"/>
          </p:cNvSpPr>
          <p:nvPr>
            <p:ph type="ftr" sz="quarter" idx="11"/>
          </p:nvPr>
        </p:nvSpPr>
        <p:spPr/>
        <p:txBody>
          <a:bodyPr/>
          <a:lstStyle/>
          <a:p>
            <a:r>
              <a:rPr lang="da-DK" dirty="0" smtClean="0"/>
              <a:t>Bevægelse og læring - </a:t>
            </a:r>
            <a:r>
              <a:rPr lang="da-DK" dirty="0"/>
              <a:t>T</a:t>
            </a:r>
            <a:r>
              <a:rPr lang="da-DK" dirty="0" smtClean="0"/>
              <a:t>LY</a:t>
            </a:r>
            <a:endParaRPr lang="da-DK" dirty="0"/>
          </a:p>
        </p:txBody>
      </p:sp>
      <p:sp>
        <p:nvSpPr>
          <p:cNvPr id="4" name="Pladsholder til indhold 3"/>
          <p:cNvSpPr>
            <a:spLocks noGrp="1"/>
          </p:cNvSpPr>
          <p:nvPr>
            <p:ph idx="1"/>
          </p:nvPr>
        </p:nvSpPr>
        <p:spPr>
          <a:xfrm>
            <a:off x="1176865" y="2420887"/>
            <a:ext cx="6798736" cy="3514245"/>
          </a:xfrm>
        </p:spPr>
        <p:txBody>
          <a:bodyPr>
            <a:normAutofit fontScale="40000" lnSpcReduction="20000"/>
          </a:bodyPr>
          <a:lstStyle/>
          <a:p>
            <a:pPr>
              <a:buFont typeface="Arial" panose="020B0604020202020204" pitchFamily="34" charset="0"/>
              <a:buChar char="•"/>
            </a:pPr>
            <a:r>
              <a:rPr lang="da-DK" sz="3600" dirty="0" smtClean="0"/>
              <a:t>4 grupper – gå til jeres hjørne i firkanten</a:t>
            </a:r>
          </a:p>
          <a:p>
            <a:pPr>
              <a:buFont typeface="Arial" panose="020B0604020202020204" pitchFamily="34" charset="0"/>
              <a:buChar char="•"/>
            </a:pPr>
            <a:r>
              <a:rPr lang="da-DK" sz="3600" dirty="0" smtClean="0"/>
              <a:t>Der skrives 10 </a:t>
            </a:r>
            <a:r>
              <a:rPr lang="da-DK" sz="3600" dirty="0" err="1" smtClean="0"/>
              <a:t>sticky</a:t>
            </a:r>
            <a:r>
              <a:rPr lang="da-DK" sz="3600" dirty="0" smtClean="0"/>
              <a:t>-notes pr. gruppe(forskellige farver)</a:t>
            </a:r>
          </a:p>
          <a:p>
            <a:pPr>
              <a:buFont typeface="Arial" panose="020B0604020202020204" pitchFamily="34" charset="0"/>
              <a:buChar char="•"/>
            </a:pPr>
            <a:r>
              <a:rPr lang="da-DK" sz="3600" dirty="0" smtClean="0"/>
              <a:t>Der skal stå 1 ord på hver seddel til: </a:t>
            </a:r>
            <a:r>
              <a:rPr lang="da-DK" sz="3600" b="1" dirty="0" smtClean="0"/>
              <a:t>Hvad er bevægelse?</a:t>
            </a:r>
          </a:p>
          <a:p>
            <a:pPr marL="0" indent="0">
              <a:buNone/>
            </a:pPr>
            <a:r>
              <a:rPr lang="da-DK" sz="3600" u="sng" dirty="0" smtClean="0"/>
              <a:t>Beskrivelse af aktivitet: </a:t>
            </a:r>
          </a:p>
          <a:p>
            <a:pPr>
              <a:buFont typeface="Arial" panose="020B0604020202020204" pitchFamily="34" charset="0"/>
              <a:buChar char="•"/>
            </a:pPr>
            <a:r>
              <a:rPr lang="da-DK" sz="3600" dirty="0" smtClean="0"/>
              <a:t>Løb ud i par med en SN på ryggen pr. par. Fang de andres og pas på egne</a:t>
            </a:r>
          </a:p>
          <a:p>
            <a:pPr>
              <a:buFont typeface="Arial" panose="020B0604020202020204" pitchFamily="34" charset="0"/>
              <a:buChar char="•"/>
            </a:pPr>
            <a:r>
              <a:rPr lang="da-DK" sz="3600" dirty="0" smtClean="0"/>
              <a:t>Fanger du en, så bring den tilbage til dit hold – og hæng den op</a:t>
            </a:r>
          </a:p>
          <a:p>
            <a:pPr>
              <a:buFont typeface="Arial" panose="020B0604020202020204" pitchFamily="34" charset="0"/>
              <a:buChar char="•"/>
            </a:pPr>
            <a:r>
              <a:rPr lang="da-DK" sz="3600" dirty="0"/>
              <a:t>D</a:t>
            </a:r>
            <a:r>
              <a:rPr lang="da-DK" sz="3600" dirty="0" smtClean="0"/>
              <a:t>u har helle, når du har fanget en anden SN</a:t>
            </a:r>
          </a:p>
          <a:p>
            <a:pPr>
              <a:buFont typeface="Arial" panose="020B0604020202020204" pitchFamily="34" charset="0"/>
              <a:buChar char="•"/>
            </a:pPr>
            <a:r>
              <a:rPr lang="da-DK" sz="3600" dirty="0" smtClean="0"/>
              <a:t>Fortsæt indtil, der ikke er flere af jeres egne SN tilbage på holdet</a:t>
            </a:r>
          </a:p>
          <a:p>
            <a:pPr>
              <a:buFont typeface="Arial" panose="020B0604020202020204" pitchFamily="34" charset="0"/>
              <a:buChar char="•"/>
            </a:pPr>
            <a:endParaRPr lang="da-DK" dirty="0" smtClean="0"/>
          </a:p>
          <a:p>
            <a:pPr marL="0" indent="0">
              <a:buNone/>
            </a:pPr>
            <a:endParaRPr lang="da-DK" dirty="0" smtClean="0"/>
          </a:p>
          <a:p>
            <a:endParaRPr lang="da-DK" dirty="0" smtClean="0"/>
          </a:p>
          <a:p>
            <a:pPr marL="0" indent="0">
              <a:buNone/>
            </a:pPr>
            <a:r>
              <a:rPr lang="da-DK" dirty="0" smtClean="0"/>
              <a:t> </a:t>
            </a:r>
          </a:p>
          <a:p>
            <a:pPr marL="0" indent="0">
              <a:buNone/>
            </a:pPr>
            <a:endParaRPr lang="da-DK" dirty="0"/>
          </a:p>
        </p:txBody>
      </p:sp>
    </p:spTree>
    <p:extLst>
      <p:ext uri="{BB962C8B-B14F-4D97-AF65-F5344CB8AC3E}">
        <p14:creationId xmlns:p14="http://schemas.microsoft.com/office/powerpoint/2010/main" val="212532001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s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s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7591</TotalTime>
  <Words>959</Words>
  <Application>Microsoft Office PowerPoint</Application>
  <PresentationFormat>Skærmshow (4:3)</PresentationFormat>
  <Paragraphs>162</Paragraphs>
  <Slides>16</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Garamond</vt:lpstr>
      <vt:lpstr>Times New Roman</vt:lpstr>
      <vt:lpstr>Wingdings</vt:lpstr>
      <vt:lpstr>Organisk</vt:lpstr>
      <vt:lpstr>Bevægelse i skolen</vt:lpstr>
      <vt:lpstr>PowerPoint-præsentation</vt:lpstr>
      <vt:lpstr>Baggrunden for bevægelse i skolen?</vt:lpstr>
      <vt:lpstr>Bevæg svarene(BIU1)</vt:lpstr>
      <vt:lpstr>Hvad er BIU1?</vt:lpstr>
      <vt:lpstr>Hvad gør vi?</vt:lpstr>
      <vt:lpstr>Skolens tekst om bevægelse..</vt:lpstr>
      <vt:lpstr>Fortsat…..</vt:lpstr>
      <vt:lpstr>Sticky-løbet</vt:lpstr>
      <vt:lpstr>Bevægelse i alle fag - 2 eksempler</vt:lpstr>
      <vt:lpstr>Læringsperspektivet  - 4 fokuspunkter</vt:lpstr>
      <vt:lpstr>PowerPoint-præsentation</vt:lpstr>
      <vt:lpstr>Afrunding</vt:lpstr>
      <vt:lpstr>Bevægelse og læring  – krop før hoved</vt:lpstr>
      <vt:lpstr>Didaktiske refleksioner</vt:lpstr>
      <vt:lpstr>Links – bevægelse og læring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Sæt skolen i bevægelse – uge 13</dc:title>
  <dc:creator>ES_Lærer</dc:creator>
  <cp:lastModifiedBy>Bruger</cp:lastModifiedBy>
  <cp:revision>85</cp:revision>
  <dcterms:created xsi:type="dcterms:W3CDTF">2015-02-09T09:28:44Z</dcterms:created>
  <dcterms:modified xsi:type="dcterms:W3CDTF">2017-08-23T21:20:00Z</dcterms:modified>
</cp:coreProperties>
</file>