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5"/>
  </p:notesMasterIdLst>
  <p:sldIdLst>
    <p:sldId id="281" r:id="rId2"/>
    <p:sldId id="273" r:id="rId3"/>
    <p:sldId id="289" r:id="rId4"/>
    <p:sldId id="271" r:id="rId5"/>
    <p:sldId id="292" r:id="rId6"/>
    <p:sldId id="285" r:id="rId7"/>
    <p:sldId id="291" r:id="rId8"/>
    <p:sldId id="280" r:id="rId9"/>
    <p:sldId id="276" r:id="rId10"/>
    <p:sldId id="277" r:id="rId11"/>
    <p:sldId id="274" r:id="rId12"/>
    <p:sldId id="278" r:id="rId13"/>
    <p:sldId id="288" r:id="rId14"/>
    <p:sldId id="282" r:id="rId15"/>
    <p:sldId id="266" r:id="rId16"/>
    <p:sldId id="284" r:id="rId17"/>
    <p:sldId id="283" r:id="rId18"/>
    <p:sldId id="279" r:id="rId19"/>
    <p:sldId id="272" r:id="rId20"/>
    <p:sldId id="264" r:id="rId21"/>
    <p:sldId id="286" r:id="rId22"/>
    <p:sldId id="287" r:id="rId23"/>
    <p:sldId id="29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3" d="100"/>
          <a:sy n="53" d="100"/>
        </p:scale>
        <p:origin x="1272" y="4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A2CE01-33EA-42A0-8674-503225A60C0B}" type="datetimeFigureOut">
              <a:rPr lang="da-DK" smtClean="0"/>
              <a:t>01-11-2017</a:t>
            </a:fld>
            <a:endParaRPr lang="da-DK" dirty="0"/>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D0D8FC-142F-4B14-8612-CABA0BAB50BF}" type="slidenum">
              <a:rPr lang="da-DK" smtClean="0"/>
              <a:t>‹nr.›</a:t>
            </a:fld>
            <a:endParaRPr lang="da-DK" dirty="0"/>
          </a:p>
        </p:txBody>
      </p:sp>
    </p:spTree>
    <p:extLst>
      <p:ext uri="{BB962C8B-B14F-4D97-AF65-F5344CB8AC3E}">
        <p14:creationId xmlns:p14="http://schemas.microsoft.com/office/powerpoint/2010/main" val="2222220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 name="Shape 632"/>
          <p:cNvSpPr>
            <a:spLocks noGrp="1" noRot="1" noChangeAspect="1"/>
          </p:cNvSpPr>
          <p:nvPr>
            <p:ph type="sldImg"/>
          </p:nvPr>
        </p:nvSpPr>
        <p:spPr>
          <a:prstGeom prst="rect">
            <a:avLst/>
          </a:prstGeom>
        </p:spPr>
        <p:txBody>
          <a:bodyPr/>
          <a:lstStyle/>
          <a:p>
            <a:endParaRPr/>
          </a:p>
        </p:txBody>
      </p:sp>
      <p:sp>
        <p:nvSpPr>
          <p:cNvPr id="633" name="Shape 633"/>
          <p:cNvSpPr>
            <a:spLocks noGrp="1"/>
          </p:cNvSpPr>
          <p:nvPr>
            <p:ph type="body" sz="quarter" idx="1"/>
          </p:nvPr>
        </p:nvSpPr>
        <p:spPr>
          <a:prstGeom prst="rect">
            <a:avLst/>
          </a:prstGeom>
        </p:spPr>
        <p:txBody>
          <a:bodyPr/>
          <a:lstStyle/>
          <a:p>
            <a:r>
              <a:t>Titeldias</a:t>
            </a:r>
          </a:p>
        </p:txBody>
      </p:sp>
    </p:spTree>
    <p:extLst>
      <p:ext uri="{BB962C8B-B14F-4D97-AF65-F5344CB8AC3E}">
        <p14:creationId xmlns:p14="http://schemas.microsoft.com/office/powerpoint/2010/main" val="1729235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8D0D8FC-142F-4B14-8612-CABA0BAB50BF}" type="slidenum">
              <a:rPr lang="da-DK" smtClean="0"/>
              <a:t>15</a:t>
            </a:fld>
            <a:endParaRPr lang="da-DK"/>
          </a:p>
        </p:txBody>
      </p:sp>
    </p:spTree>
    <p:extLst>
      <p:ext uri="{BB962C8B-B14F-4D97-AF65-F5344CB8AC3E}">
        <p14:creationId xmlns:p14="http://schemas.microsoft.com/office/powerpoint/2010/main" val="3368005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a-DK" smtClean="0"/>
              <a:t>Klik for at redigere i master</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a-DK" smtClean="0"/>
              <a:t>Klik for at redigere undertiteltypografien i masteren</a:t>
            </a:r>
            <a:endParaRPr lang="en-US" dirty="0"/>
          </a:p>
        </p:txBody>
      </p:sp>
      <p:sp>
        <p:nvSpPr>
          <p:cNvPr id="4" name="Date Placeholder 3"/>
          <p:cNvSpPr>
            <a:spLocks noGrp="1"/>
          </p:cNvSpPr>
          <p:nvPr>
            <p:ph type="dt" sz="half" idx="10"/>
          </p:nvPr>
        </p:nvSpPr>
        <p:spPr/>
        <p:txBody>
          <a:bodyPr/>
          <a:lstStyle/>
          <a:p>
            <a:fld id="{2A15F129-55DF-44CC-A447-7ED1C075E392}" type="datetime1">
              <a:rPr lang="da-DK" smtClean="0"/>
              <a:t>01-11-2017</a:t>
            </a:fld>
            <a:endParaRPr lang="da-DK" dirty="0"/>
          </a:p>
        </p:txBody>
      </p:sp>
      <p:sp>
        <p:nvSpPr>
          <p:cNvPr id="5" name="Footer Placeholder 4"/>
          <p:cNvSpPr>
            <a:spLocks noGrp="1"/>
          </p:cNvSpPr>
          <p:nvPr>
            <p:ph type="ftr" sz="quarter" idx="11"/>
          </p:nvPr>
        </p:nvSpPr>
        <p:spPr/>
        <p:txBody>
          <a:bodyPr/>
          <a:lstStyle/>
          <a:p>
            <a:r>
              <a:rPr lang="da-DK" dirty="0" smtClean="0"/>
              <a:t>Bevægelse, læring og trivsel - TLY</a:t>
            </a:r>
            <a:endParaRPr lang="da-DK" dirty="0"/>
          </a:p>
        </p:txBody>
      </p:sp>
      <p:sp>
        <p:nvSpPr>
          <p:cNvPr id="6" name="Slide Number Placeholder 5"/>
          <p:cNvSpPr>
            <a:spLocks noGrp="1"/>
          </p:cNvSpPr>
          <p:nvPr>
            <p:ph type="sldNum" sz="quarter" idx="12"/>
          </p:nvPr>
        </p:nvSpPr>
        <p:spPr/>
        <p:txBody>
          <a:bodyPr/>
          <a:lstStyle/>
          <a:p>
            <a:fld id="{712D3E26-FAF8-41D0-9F4C-2F21B6B0CC21}" type="slidenum">
              <a:rPr lang="da-DK" smtClean="0"/>
              <a:t>‹nr.›</a:t>
            </a:fld>
            <a:endParaRPr lang="da-DK"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40447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98E17E3C-0945-4C82-BCF2-25A74E70240B}" type="datetime1">
              <a:rPr lang="da-DK" smtClean="0"/>
              <a:t>01-11-2017</a:t>
            </a:fld>
            <a:endParaRPr lang="da-DK" dirty="0"/>
          </a:p>
        </p:txBody>
      </p:sp>
      <p:sp>
        <p:nvSpPr>
          <p:cNvPr id="5" name="Footer Placeholder 4"/>
          <p:cNvSpPr>
            <a:spLocks noGrp="1"/>
          </p:cNvSpPr>
          <p:nvPr>
            <p:ph type="ftr" sz="quarter" idx="11"/>
          </p:nvPr>
        </p:nvSpPr>
        <p:spPr/>
        <p:txBody>
          <a:bodyPr/>
          <a:lstStyle/>
          <a:p>
            <a:r>
              <a:rPr lang="da-DK" dirty="0" smtClean="0"/>
              <a:t>Bevægelse, læring og trivsel - TLY</a:t>
            </a:r>
            <a:endParaRPr lang="da-DK" dirty="0"/>
          </a:p>
        </p:txBody>
      </p:sp>
      <p:sp>
        <p:nvSpPr>
          <p:cNvPr id="6" name="Slide Number Placeholder 5"/>
          <p:cNvSpPr>
            <a:spLocks noGrp="1"/>
          </p:cNvSpPr>
          <p:nvPr>
            <p:ph type="sldNum" sz="quarter" idx="12"/>
          </p:nvPr>
        </p:nvSpPr>
        <p:spPr/>
        <p:txBody>
          <a:bodyPr/>
          <a:lstStyle/>
          <a:p>
            <a:fld id="{712D3E26-FAF8-41D0-9F4C-2F21B6B0CC21}" type="slidenum">
              <a:rPr lang="da-DK" smtClean="0"/>
              <a:t>‹nr.›</a:t>
            </a:fld>
            <a:endParaRPr lang="da-DK" dirty="0"/>
          </a:p>
        </p:txBody>
      </p:sp>
    </p:spTree>
    <p:extLst>
      <p:ext uri="{BB962C8B-B14F-4D97-AF65-F5344CB8AC3E}">
        <p14:creationId xmlns:p14="http://schemas.microsoft.com/office/powerpoint/2010/main" val="3047564785"/>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da-DK" smtClean="0"/>
              <a:t>Klik for at redigere i master</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01B3CE29-C438-4AF7-B43D-35181460F385}" type="datetime1">
              <a:rPr lang="da-DK" smtClean="0"/>
              <a:t>01-11-2017</a:t>
            </a:fld>
            <a:endParaRPr lang="da-DK" dirty="0"/>
          </a:p>
        </p:txBody>
      </p:sp>
      <p:sp>
        <p:nvSpPr>
          <p:cNvPr id="5" name="Footer Placeholder 4"/>
          <p:cNvSpPr>
            <a:spLocks noGrp="1"/>
          </p:cNvSpPr>
          <p:nvPr>
            <p:ph type="ftr" sz="quarter" idx="11"/>
          </p:nvPr>
        </p:nvSpPr>
        <p:spPr/>
        <p:txBody>
          <a:bodyPr/>
          <a:lstStyle/>
          <a:p>
            <a:r>
              <a:rPr lang="da-DK" dirty="0" smtClean="0"/>
              <a:t>Bevægelse, læring og trivsel - TLY</a:t>
            </a:r>
            <a:endParaRPr lang="da-DK" dirty="0"/>
          </a:p>
        </p:txBody>
      </p:sp>
      <p:sp>
        <p:nvSpPr>
          <p:cNvPr id="6" name="Slide Number Placeholder 5"/>
          <p:cNvSpPr>
            <a:spLocks noGrp="1"/>
          </p:cNvSpPr>
          <p:nvPr>
            <p:ph type="sldNum" sz="quarter" idx="12"/>
          </p:nvPr>
        </p:nvSpPr>
        <p:spPr/>
        <p:txBody>
          <a:bodyPr/>
          <a:lstStyle/>
          <a:p>
            <a:fld id="{712D3E26-FAF8-41D0-9F4C-2F21B6B0CC21}" type="slidenum">
              <a:rPr lang="da-DK" smtClean="0"/>
              <a:t>‹nr.›</a:t>
            </a:fld>
            <a:endParaRPr lang="da-DK" dirty="0"/>
          </a:p>
        </p:txBody>
      </p:sp>
    </p:spTree>
    <p:extLst>
      <p:ext uri="{BB962C8B-B14F-4D97-AF65-F5344CB8AC3E}">
        <p14:creationId xmlns:p14="http://schemas.microsoft.com/office/powerpoint/2010/main" val="40112258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a:p>
        </p:txBody>
      </p:sp>
      <p:sp>
        <p:nvSpPr>
          <p:cNvPr id="5" name="Date Placeholder 4"/>
          <p:cNvSpPr>
            <a:spLocks noGrp="1"/>
          </p:cNvSpPr>
          <p:nvPr>
            <p:ph type="dt" sz="half" idx="10"/>
          </p:nvPr>
        </p:nvSpPr>
        <p:spPr/>
        <p:txBody>
          <a:bodyPr/>
          <a:lstStyle/>
          <a:p>
            <a:fld id="{DF88E7CA-F700-4588-9C5B-ADEC8D73B635}" type="datetime1">
              <a:rPr lang="da-DK" smtClean="0"/>
              <a:t>01-11-2017</a:t>
            </a:fld>
            <a:endParaRPr lang="da-DK" dirty="0"/>
          </a:p>
        </p:txBody>
      </p:sp>
      <p:sp>
        <p:nvSpPr>
          <p:cNvPr id="6" name="Footer Placeholder 5"/>
          <p:cNvSpPr>
            <a:spLocks noGrp="1"/>
          </p:cNvSpPr>
          <p:nvPr>
            <p:ph type="ftr" sz="quarter" idx="11"/>
          </p:nvPr>
        </p:nvSpPr>
        <p:spPr/>
        <p:txBody>
          <a:bodyPr/>
          <a:lstStyle/>
          <a:p>
            <a:r>
              <a:rPr lang="da-DK" dirty="0" smtClean="0"/>
              <a:t>Bevægelse, læring og trivsel - TLY</a:t>
            </a:r>
            <a:endParaRPr lang="da-DK" dirty="0"/>
          </a:p>
        </p:txBody>
      </p:sp>
      <p:sp>
        <p:nvSpPr>
          <p:cNvPr id="7" name="Slide Number Placeholder 6"/>
          <p:cNvSpPr>
            <a:spLocks noGrp="1"/>
          </p:cNvSpPr>
          <p:nvPr>
            <p:ph type="sldNum" sz="quarter" idx="12"/>
          </p:nvPr>
        </p:nvSpPr>
        <p:spPr/>
        <p:txBody>
          <a:bodyPr/>
          <a:lstStyle/>
          <a:p>
            <a:fld id="{712D3E26-FAF8-41D0-9F4C-2F21B6B0CC21}" type="slidenum">
              <a:rPr lang="da-DK" smtClean="0"/>
              <a:t>‹nr.›</a:t>
            </a:fld>
            <a:endParaRPr lang="da-DK" dirty="0"/>
          </a:p>
        </p:txBody>
      </p:sp>
      <p:sp>
        <p:nvSpPr>
          <p:cNvPr id="9" name="Content Placeholder 8"/>
          <p:cNvSpPr>
            <a:spLocks noGrp="1"/>
          </p:cNvSpPr>
          <p:nvPr>
            <p:ph sz="quarter" idx="13"/>
          </p:nvPr>
        </p:nvSpPr>
        <p:spPr>
          <a:xfrm>
            <a:off x="676655" y="2679192"/>
            <a:ext cx="3822192" cy="34472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Tree>
    <p:extLst>
      <p:ext uri="{BB962C8B-B14F-4D97-AF65-F5344CB8AC3E}">
        <p14:creationId xmlns:p14="http://schemas.microsoft.com/office/powerpoint/2010/main" val="2671233537"/>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eldias">
    <p:spTree>
      <p:nvGrpSpPr>
        <p:cNvPr id="1" name=""/>
        <p:cNvGrpSpPr/>
        <p:nvPr/>
      </p:nvGrpSpPr>
      <p:grpSpPr>
        <a:xfrm>
          <a:off x="0" y="0"/>
          <a:ext cx="0" cy="0"/>
          <a:chOff x="0" y="0"/>
          <a:chExt cx="0" cy="0"/>
        </a:xfrm>
      </p:grpSpPr>
      <p:pic>
        <p:nvPicPr>
          <p:cNvPr id="142" name="Picture 17" descr="Picture 17"/>
          <p:cNvPicPr>
            <a:picLocks noChangeAspect="1"/>
          </p:cNvPicPr>
          <p:nvPr/>
        </p:nvPicPr>
        <p:blipFill>
          <a:blip r:embed="rId2">
            <a:extLst/>
          </a:blip>
          <a:stretch>
            <a:fillRect/>
          </a:stretch>
        </p:blipFill>
        <p:spPr>
          <a:xfrm>
            <a:off x="-2413000" y="1190"/>
            <a:ext cx="2289174" cy="1716882"/>
          </a:xfrm>
          <a:prstGeom prst="rect">
            <a:avLst/>
          </a:prstGeom>
          <a:ln w="12700">
            <a:miter lim="400000"/>
          </a:ln>
        </p:spPr>
      </p:pic>
      <p:sp>
        <p:nvSpPr>
          <p:cNvPr id="143" name="Rectangle 2"/>
          <p:cNvSpPr/>
          <p:nvPr/>
        </p:nvSpPr>
        <p:spPr>
          <a:xfrm>
            <a:off x="0" y="0"/>
            <a:ext cx="9144000" cy="6858000"/>
          </a:xfrm>
          <a:prstGeom prst="rect">
            <a:avLst/>
          </a:prstGeom>
          <a:solidFill>
            <a:srgbClr val="94A0A5"/>
          </a:solidFill>
          <a:ln w="12700">
            <a:miter lim="400000"/>
          </a:ln>
        </p:spPr>
        <p:txBody>
          <a:bodyPr lIns="0" tIns="0" rIns="0" bIns="0" anchor="ctr"/>
          <a:lstStyle/>
          <a:p>
            <a:endParaRPr/>
          </a:p>
        </p:txBody>
      </p:sp>
      <p:sp>
        <p:nvSpPr>
          <p:cNvPr id="144" name="Titeltekst"/>
          <p:cNvSpPr txBox="1">
            <a:spLocks noGrp="1"/>
          </p:cNvSpPr>
          <p:nvPr>
            <p:ph type="title"/>
          </p:nvPr>
        </p:nvSpPr>
        <p:spPr>
          <a:xfrm>
            <a:off x="431800" y="1276350"/>
            <a:ext cx="6478588" cy="1144588"/>
          </a:xfrm>
          <a:prstGeom prst="rect">
            <a:avLst/>
          </a:prstGeom>
        </p:spPr>
        <p:txBody>
          <a:bodyPr>
            <a:normAutofit/>
          </a:bodyPr>
          <a:lstStyle>
            <a:lvl1pPr>
              <a:defRPr>
                <a:solidFill>
                  <a:schemeClr val="accent3">
                    <a:lumOff val="44000"/>
                  </a:schemeClr>
                </a:solidFill>
              </a:defRPr>
            </a:lvl1pPr>
          </a:lstStyle>
          <a:p>
            <a:r>
              <a:t>Titeltekst</a:t>
            </a:r>
          </a:p>
        </p:txBody>
      </p:sp>
      <p:sp>
        <p:nvSpPr>
          <p:cNvPr id="145" name="Brødtekst, niveau et…"/>
          <p:cNvSpPr txBox="1">
            <a:spLocks noGrp="1"/>
          </p:cNvSpPr>
          <p:nvPr>
            <p:ph type="body" sz="quarter" idx="1"/>
          </p:nvPr>
        </p:nvSpPr>
        <p:spPr>
          <a:xfrm>
            <a:off x="431800" y="2497138"/>
            <a:ext cx="6478588" cy="1144588"/>
          </a:xfrm>
          <a:prstGeom prst="rect">
            <a:avLst/>
          </a:prstGeom>
        </p:spPr>
        <p:txBody>
          <a:bodyPr>
            <a:normAutofit/>
          </a:bodyPr>
          <a:lstStyle>
            <a:lvl1pPr marL="0" indent="0">
              <a:lnSpc>
                <a:spcPts val="2200"/>
              </a:lnSpc>
              <a:spcBef>
                <a:spcPts val="500"/>
              </a:spcBef>
              <a:buSzTx/>
              <a:buNone/>
              <a:defRPr sz="2400">
                <a:solidFill>
                  <a:schemeClr val="accent3">
                    <a:lumOff val="44000"/>
                  </a:schemeClr>
                </a:solidFill>
              </a:defRPr>
            </a:lvl1pPr>
            <a:lvl2pPr marL="690562" indent="-228600">
              <a:lnSpc>
                <a:spcPts val="2200"/>
              </a:lnSpc>
              <a:spcBef>
                <a:spcPts val="500"/>
              </a:spcBef>
              <a:defRPr sz="2400">
                <a:solidFill>
                  <a:schemeClr val="accent3">
                    <a:lumOff val="44000"/>
                  </a:schemeClr>
                </a:solidFill>
              </a:defRPr>
            </a:lvl2pPr>
            <a:lvl3pPr marL="1119187" indent="-209550">
              <a:lnSpc>
                <a:spcPts val="2200"/>
              </a:lnSpc>
              <a:spcBef>
                <a:spcPts val="500"/>
              </a:spcBef>
              <a:defRPr sz="2400">
                <a:solidFill>
                  <a:schemeClr val="accent3">
                    <a:lumOff val="44000"/>
                  </a:schemeClr>
                </a:solidFill>
              </a:defRPr>
            </a:lvl3pPr>
            <a:lvl4pPr marL="1578293" indent="-240031">
              <a:lnSpc>
                <a:spcPts val="2200"/>
              </a:lnSpc>
              <a:spcBef>
                <a:spcPts val="500"/>
              </a:spcBef>
              <a:defRPr sz="2400">
                <a:solidFill>
                  <a:schemeClr val="accent3">
                    <a:lumOff val="44000"/>
                  </a:schemeClr>
                </a:solidFill>
              </a:defRPr>
            </a:lvl4pPr>
            <a:lvl5pPr marL="1651454" indent="-149679">
              <a:lnSpc>
                <a:spcPts val="2200"/>
              </a:lnSpc>
              <a:spcBef>
                <a:spcPts val="500"/>
              </a:spcBef>
              <a:defRPr sz="2400">
                <a:solidFill>
                  <a:schemeClr val="accent3">
                    <a:lumOff val="44000"/>
                  </a:schemeClr>
                </a:solidFill>
              </a:defRPr>
            </a:lvl5pPr>
          </a:lstStyle>
          <a:p>
            <a:r>
              <a:t>Brødtekst, niveau et</a:t>
            </a:r>
          </a:p>
          <a:p>
            <a:pPr lvl="1"/>
            <a:r>
              <a:t>Brødtekst, niveau to</a:t>
            </a:r>
          </a:p>
          <a:p>
            <a:pPr lvl="2"/>
            <a:r>
              <a:t>Brødtekst, niveau tre</a:t>
            </a:r>
          </a:p>
          <a:p>
            <a:pPr lvl="3"/>
            <a:r>
              <a:t>Brødtekst, niveau fire</a:t>
            </a:r>
          </a:p>
          <a:p>
            <a:pPr lvl="4"/>
            <a:r>
              <a:t>Brødtekst, niveau fem</a:t>
            </a:r>
          </a:p>
        </p:txBody>
      </p:sp>
      <p:sp>
        <p:nvSpPr>
          <p:cNvPr id="146" name="Lysbillednummer"/>
          <p:cNvSpPr txBox="1">
            <a:spLocks noGrp="1"/>
          </p:cNvSpPr>
          <p:nvPr>
            <p:ph type="sldNum" sz="quarter" idx="2"/>
          </p:nvPr>
        </p:nvSpPr>
        <p:spPr>
          <a:prstGeom prst="rect">
            <a:avLst/>
          </a:prstGeom>
        </p:spPr>
        <p:txBody>
          <a:bodyPr/>
          <a:lstStyle>
            <a:lvl1pPr>
              <a:defRPr>
                <a:solidFill>
                  <a:schemeClr val="accent3">
                    <a:lumOff val="44000"/>
                  </a:schemeClr>
                </a:solidFill>
              </a:defRPr>
            </a:lvl1pPr>
          </a:lstStyle>
          <a:p>
            <a:fld id="{86CB4B4D-7CA3-9044-876B-883B54F8677D}" type="slidenum">
              <a:t>‹nr.›</a:t>
            </a:fld>
            <a:endParaRPr/>
          </a:p>
        </p:txBody>
      </p:sp>
      <p:sp>
        <p:nvSpPr>
          <p:cNvPr id="147" name="Line 8"/>
          <p:cNvSpPr/>
          <p:nvPr/>
        </p:nvSpPr>
        <p:spPr>
          <a:xfrm>
            <a:off x="431800" y="1204912"/>
            <a:ext cx="1800225" cy="1"/>
          </a:xfrm>
          <a:prstGeom prst="line">
            <a:avLst/>
          </a:prstGeom>
          <a:ln w="6350">
            <a:solidFill>
              <a:schemeClr val="accent3">
                <a:lumOff val="44000"/>
              </a:schemeClr>
            </a:solidFill>
          </a:ln>
        </p:spPr>
        <p:txBody>
          <a:bodyPr lIns="0" tIns="0" rIns="0" bIns="0" anchor="ctr"/>
          <a:lstStyle/>
          <a:p>
            <a:endParaRPr/>
          </a:p>
        </p:txBody>
      </p:sp>
      <p:sp>
        <p:nvSpPr>
          <p:cNvPr id="148" name="Line 9"/>
          <p:cNvSpPr/>
          <p:nvPr/>
        </p:nvSpPr>
        <p:spPr>
          <a:xfrm>
            <a:off x="431799" y="6099175"/>
            <a:ext cx="6405565" cy="0"/>
          </a:xfrm>
          <a:prstGeom prst="line">
            <a:avLst/>
          </a:prstGeom>
          <a:ln w="6350">
            <a:solidFill>
              <a:schemeClr val="accent3">
                <a:lumOff val="44000"/>
              </a:schemeClr>
            </a:solidFill>
          </a:ln>
        </p:spPr>
        <p:txBody>
          <a:bodyPr lIns="0" tIns="0" rIns="0" bIns="0" anchor="ctr"/>
          <a:lstStyle/>
          <a:p>
            <a:endParaRPr/>
          </a:p>
        </p:txBody>
      </p:sp>
      <p:sp>
        <p:nvSpPr>
          <p:cNvPr id="149" name="Line 10"/>
          <p:cNvSpPr/>
          <p:nvPr/>
        </p:nvSpPr>
        <p:spPr>
          <a:xfrm>
            <a:off x="7088188" y="6099175"/>
            <a:ext cx="1619251" cy="0"/>
          </a:xfrm>
          <a:prstGeom prst="line">
            <a:avLst/>
          </a:prstGeom>
          <a:ln w="6350">
            <a:solidFill>
              <a:schemeClr val="accent3">
                <a:lumOff val="44000"/>
              </a:schemeClr>
            </a:solidFill>
          </a:ln>
        </p:spPr>
        <p:txBody>
          <a:bodyPr lIns="0" tIns="0" rIns="0" bIns="0" anchor="ctr"/>
          <a:lstStyle/>
          <a:p>
            <a:endParaRPr/>
          </a:p>
        </p:txBody>
      </p:sp>
      <p:sp>
        <p:nvSpPr>
          <p:cNvPr id="150" name="Text Box 20"/>
          <p:cNvSpPr txBox="1"/>
          <p:nvPr/>
        </p:nvSpPr>
        <p:spPr>
          <a:xfrm>
            <a:off x="9217025" y="-26988"/>
            <a:ext cx="1943100" cy="213096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342900" indent="-342900">
              <a:spcBef>
                <a:spcPts val="600"/>
              </a:spcBef>
              <a:defRPr sz="1000" b="1">
                <a:solidFill>
                  <a:schemeClr val="accent3">
                    <a:lumOff val="44000"/>
                  </a:schemeClr>
                </a:solidFill>
              </a:defRPr>
            </a:pPr>
            <a:r>
              <a:t>Tilføj hjælpelinjer:</a:t>
            </a:r>
          </a:p>
          <a:p>
            <a:pPr marL="342900" indent="-342900">
              <a:spcBef>
                <a:spcPts val="600"/>
              </a:spcBef>
              <a:buSzPct val="100000"/>
              <a:buAutoNum type="arabicPeriod"/>
              <a:defRPr sz="1000">
                <a:solidFill>
                  <a:schemeClr val="accent3">
                    <a:lumOff val="44000"/>
                  </a:schemeClr>
                </a:solidFill>
              </a:defRPr>
            </a:pPr>
            <a:r>
              <a:t>Højreklik et sted i det grå område rundt om dette dias</a:t>
            </a:r>
          </a:p>
          <a:p>
            <a:pPr marL="342900" indent="-342900">
              <a:spcBef>
                <a:spcPts val="600"/>
              </a:spcBef>
              <a:buSzPct val="100000"/>
              <a:buAutoNum type="arabicPeriod"/>
              <a:defRPr sz="1000">
                <a:solidFill>
                  <a:schemeClr val="accent3">
                    <a:lumOff val="44000"/>
                  </a:schemeClr>
                </a:solidFill>
              </a:defRPr>
            </a:pPr>
            <a:r>
              <a:t>Vælg "Gitter og hjælpelinjer"</a:t>
            </a:r>
          </a:p>
          <a:p>
            <a:pPr marL="342900" indent="-342900">
              <a:spcBef>
                <a:spcPts val="600"/>
              </a:spcBef>
              <a:buSzPct val="100000"/>
              <a:buAutoNum type="arabicPeriod"/>
              <a:defRPr sz="1000">
                <a:solidFill>
                  <a:schemeClr val="accent3">
                    <a:lumOff val="44000"/>
                  </a:schemeClr>
                </a:solidFill>
              </a:defRPr>
            </a:pPr>
            <a:r>
              <a:t>Vælg "Vis hjælpelinjer på skærm"</a:t>
            </a:r>
          </a:p>
        </p:txBody>
      </p:sp>
      <p:pic>
        <p:nvPicPr>
          <p:cNvPr id="151" name="Billede 13" descr="Billede 13"/>
          <p:cNvPicPr>
            <a:picLocks noChangeAspect="1"/>
          </p:cNvPicPr>
          <p:nvPr/>
        </p:nvPicPr>
        <p:blipFill>
          <a:blip r:embed="rId3">
            <a:extLst/>
          </a:blip>
          <a:stretch>
            <a:fillRect/>
          </a:stretch>
        </p:blipFill>
        <p:spPr>
          <a:xfrm>
            <a:off x="7076939" y="116632"/>
            <a:ext cx="1815542" cy="860996"/>
          </a:xfrm>
          <a:prstGeom prst="rect">
            <a:avLst/>
          </a:prstGeom>
          <a:ln w="12700">
            <a:miter lim="400000"/>
          </a:ln>
        </p:spPr>
      </p:pic>
    </p:spTree>
    <p:extLst>
      <p:ext uri="{BB962C8B-B14F-4D97-AF65-F5344CB8AC3E}">
        <p14:creationId xmlns:p14="http://schemas.microsoft.com/office/powerpoint/2010/main" val="51086619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Content Placeholder 2"/>
          <p:cNvSpPr>
            <a:spLocks noGrp="1"/>
          </p:cNvSpPr>
          <p:nvPr>
            <p:ph idx="1"/>
          </p:nvPr>
        </p:nvSpPr>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BC04A07F-A95F-45D0-9E3D-7E91543A1302}" type="datetime1">
              <a:rPr lang="da-DK" smtClean="0"/>
              <a:t>01-11-2017</a:t>
            </a:fld>
            <a:endParaRPr lang="da-DK" dirty="0"/>
          </a:p>
        </p:txBody>
      </p:sp>
      <p:sp>
        <p:nvSpPr>
          <p:cNvPr id="5" name="Footer Placeholder 4"/>
          <p:cNvSpPr>
            <a:spLocks noGrp="1"/>
          </p:cNvSpPr>
          <p:nvPr>
            <p:ph type="ftr" sz="quarter" idx="11"/>
          </p:nvPr>
        </p:nvSpPr>
        <p:spPr/>
        <p:txBody>
          <a:bodyPr/>
          <a:lstStyle/>
          <a:p>
            <a:r>
              <a:rPr lang="da-DK" dirty="0" smtClean="0"/>
              <a:t>Bevægelse, læring og trivsel - TLY</a:t>
            </a:r>
            <a:endParaRPr lang="da-DK" dirty="0"/>
          </a:p>
        </p:txBody>
      </p:sp>
      <p:sp>
        <p:nvSpPr>
          <p:cNvPr id="6" name="Slide Number Placeholder 5"/>
          <p:cNvSpPr>
            <a:spLocks noGrp="1"/>
          </p:cNvSpPr>
          <p:nvPr>
            <p:ph type="sldNum" sz="quarter" idx="12"/>
          </p:nvPr>
        </p:nvSpPr>
        <p:spPr/>
        <p:txBody>
          <a:bodyPr/>
          <a:lstStyle/>
          <a:p>
            <a:fld id="{712D3E26-FAF8-41D0-9F4C-2F21B6B0CC21}" type="slidenum">
              <a:rPr lang="da-DK" smtClean="0"/>
              <a:t>‹nr.›</a:t>
            </a:fld>
            <a:endParaRPr lang="da-DK" dirty="0"/>
          </a:p>
        </p:txBody>
      </p:sp>
    </p:spTree>
    <p:extLst>
      <p:ext uri="{BB962C8B-B14F-4D97-AF65-F5344CB8AC3E}">
        <p14:creationId xmlns:p14="http://schemas.microsoft.com/office/powerpoint/2010/main" val="265367614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da-DK" smtClean="0"/>
              <a:t>Klik for at redigere i master</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Rediger typografien i masterens</a:t>
            </a:r>
          </a:p>
        </p:txBody>
      </p:sp>
      <p:sp>
        <p:nvSpPr>
          <p:cNvPr id="4" name="Date Placeholder 3"/>
          <p:cNvSpPr>
            <a:spLocks noGrp="1"/>
          </p:cNvSpPr>
          <p:nvPr>
            <p:ph type="dt" sz="half" idx="10"/>
          </p:nvPr>
        </p:nvSpPr>
        <p:spPr/>
        <p:txBody>
          <a:bodyPr/>
          <a:lstStyle/>
          <a:p>
            <a:fld id="{3E7AB3F9-45A8-4AA6-8066-5F5AAE6DF9BD}" type="datetime1">
              <a:rPr lang="da-DK" smtClean="0"/>
              <a:t>01-11-2017</a:t>
            </a:fld>
            <a:endParaRPr lang="da-DK" dirty="0"/>
          </a:p>
        </p:txBody>
      </p:sp>
      <p:sp>
        <p:nvSpPr>
          <p:cNvPr id="5" name="Footer Placeholder 4"/>
          <p:cNvSpPr>
            <a:spLocks noGrp="1"/>
          </p:cNvSpPr>
          <p:nvPr>
            <p:ph type="ftr" sz="quarter" idx="11"/>
          </p:nvPr>
        </p:nvSpPr>
        <p:spPr/>
        <p:txBody>
          <a:bodyPr/>
          <a:lstStyle/>
          <a:p>
            <a:r>
              <a:rPr lang="da-DK" dirty="0" smtClean="0"/>
              <a:t>Bevægelse, læring og trivsel - TLY</a:t>
            </a:r>
            <a:endParaRPr lang="da-DK" dirty="0"/>
          </a:p>
        </p:txBody>
      </p:sp>
      <p:sp>
        <p:nvSpPr>
          <p:cNvPr id="6" name="Slide Number Placeholder 5"/>
          <p:cNvSpPr>
            <a:spLocks noGrp="1"/>
          </p:cNvSpPr>
          <p:nvPr>
            <p:ph type="sldNum" sz="quarter" idx="12"/>
          </p:nvPr>
        </p:nvSpPr>
        <p:spPr/>
        <p:txBody>
          <a:bodyPr/>
          <a:lstStyle/>
          <a:p>
            <a:fld id="{712D3E26-FAF8-41D0-9F4C-2F21B6B0CC21}" type="slidenum">
              <a:rPr lang="da-DK" smtClean="0"/>
              <a:t>‹nr.›</a:t>
            </a:fld>
            <a:endParaRPr lang="da-DK"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634880"/>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da-DK" smtClean="0"/>
              <a:t>Klik for at redigere i master</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Date Placeholder 4"/>
          <p:cNvSpPr>
            <a:spLocks noGrp="1"/>
          </p:cNvSpPr>
          <p:nvPr>
            <p:ph type="dt" sz="half" idx="10"/>
          </p:nvPr>
        </p:nvSpPr>
        <p:spPr/>
        <p:txBody>
          <a:bodyPr/>
          <a:lstStyle/>
          <a:p>
            <a:fld id="{8544F1EF-357A-42EE-9507-C9332572DFB4}" type="datetime1">
              <a:rPr lang="da-DK" smtClean="0"/>
              <a:t>01-11-2017</a:t>
            </a:fld>
            <a:endParaRPr lang="da-DK" dirty="0"/>
          </a:p>
        </p:txBody>
      </p:sp>
      <p:sp>
        <p:nvSpPr>
          <p:cNvPr id="6" name="Footer Placeholder 5"/>
          <p:cNvSpPr>
            <a:spLocks noGrp="1"/>
          </p:cNvSpPr>
          <p:nvPr>
            <p:ph type="ftr" sz="quarter" idx="11"/>
          </p:nvPr>
        </p:nvSpPr>
        <p:spPr/>
        <p:txBody>
          <a:bodyPr/>
          <a:lstStyle/>
          <a:p>
            <a:r>
              <a:rPr lang="da-DK" dirty="0" smtClean="0"/>
              <a:t>Bevægelse, læring og trivsel - TLY</a:t>
            </a:r>
            <a:endParaRPr lang="da-DK" dirty="0"/>
          </a:p>
        </p:txBody>
      </p:sp>
      <p:sp>
        <p:nvSpPr>
          <p:cNvPr id="7" name="Slide Number Placeholder 6"/>
          <p:cNvSpPr>
            <a:spLocks noGrp="1"/>
          </p:cNvSpPr>
          <p:nvPr>
            <p:ph type="sldNum" sz="quarter" idx="12"/>
          </p:nvPr>
        </p:nvSpPr>
        <p:spPr/>
        <p:txBody>
          <a:bodyPr/>
          <a:lstStyle/>
          <a:p>
            <a:fld id="{712D3E26-FAF8-41D0-9F4C-2F21B6B0CC21}" type="slidenum">
              <a:rPr lang="da-DK" smtClean="0"/>
              <a:t>‹nr.›</a:t>
            </a:fld>
            <a:endParaRPr lang="da-DK" dirty="0"/>
          </a:p>
        </p:txBody>
      </p:sp>
    </p:spTree>
    <p:extLst>
      <p:ext uri="{BB962C8B-B14F-4D97-AF65-F5344CB8AC3E}">
        <p14:creationId xmlns:p14="http://schemas.microsoft.com/office/powerpoint/2010/main" val="9469290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da-DK" smtClean="0"/>
              <a:t>Klik for at redigere i master</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4" name="Content Placeholder 3"/>
          <p:cNvSpPr>
            <a:spLocks noGrp="1"/>
          </p:cNvSpPr>
          <p:nvPr>
            <p:ph sz="half" idx="2"/>
          </p:nvPr>
        </p:nvSpPr>
        <p:spPr>
          <a:xfrm>
            <a:off x="822960" y="2582334"/>
            <a:ext cx="3703320" cy="3286760"/>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6" name="Content Placeholder 5"/>
          <p:cNvSpPr>
            <a:spLocks noGrp="1"/>
          </p:cNvSpPr>
          <p:nvPr>
            <p:ph sz="quarter" idx="4"/>
          </p:nvPr>
        </p:nvSpPr>
        <p:spPr>
          <a:xfrm>
            <a:off x="4663440" y="2582334"/>
            <a:ext cx="3703320" cy="3286760"/>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7" name="Date Placeholder 6"/>
          <p:cNvSpPr>
            <a:spLocks noGrp="1"/>
          </p:cNvSpPr>
          <p:nvPr>
            <p:ph type="dt" sz="half" idx="10"/>
          </p:nvPr>
        </p:nvSpPr>
        <p:spPr/>
        <p:txBody>
          <a:bodyPr/>
          <a:lstStyle/>
          <a:p>
            <a:fld id="{A4CE67BE-EEBC-459D-B2F1-C829E8DE2C73}" type="datetime1">
              <a:rPr lang="da-DK" smtClean="0"/>
              <a:t>01-11-2017</a:t>
            </a:fld>
            <a:endParaRPr lang="da-DK" dirty="0"/>
          </a:p>
        </p:txBody>
      </p:sp>
      <p:sp>
        <p:nvSpPr>
          <p:cNvPr id="8" name="Footer Placeholder 7"/>
          <p:cNvSpPr>
            <a:spLocks noGrp="1"/>
          </p:cNvSpPr>
          <p:nvPr>
            <p:ph type="ftr" sz="quarter" idx="11"/>
          </p:nvPr>
        </p:nvSpPr>
        <p:spPr/>
        <p:txBody>
          <a:bodyPr/>
          <a:lstStyle/>
          <a:p>
            <a:r>
              <a:rPr lang="da-DK" dirty="0" smtClean="0"/>
              <a:t>Bevægelse, læring og trivsel - TLY</a:t>
            </a:r>
            <a:endParaRPr lang="da-DK" dirty="0"/>
          </a:p>
        </p:txBody>
      </p:sp>
      <p:sp>
        <p:nvSpPr>
          <p:cNvPr id="9" name="Slide Number Placeholder 8"/>
          <p:cNvSpPr>
            <a:spLocks noGrp="1"/>
          </p:cNvSpPr>
          <p:nvPr>
            <p:ph type="sldNum" sz="quarter" idx="12"/>
          </p:nvPr>
        </p:nvSpPr>
        <p:spPr/>
        <p:txBody>
          <a:bodyPr/>
          <a:lstStyle/>
          <a:p>
            <a:fld id="{712D3E26-FAF8-41D0-9F4C-2F21B6B0CC21}" type="slidenum">
              <a:rPr lang="da-DK" smtClean="0"/>
              <a:t>‹nr.›</a:t>
            </a:fld>
            <a:endParaRPr lang="da-DK" dirty="0"/>
          </a:p>
        </p:txBody>
      </p:sp>
    </p:spTree>
    <p:extLst>
      <p:ext uri="{BB962C8B-B14F-4D97-AF65-F5344CB8AC3E}">
        <p14:creationId xmlns:p14="http://schemas.microsoft.com/office/powerpoint/2010/main" val="1615091882"/>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Date Placeholder 2"/>
          <p:cNvSpPr>
            <a:spLocks noGrp="1"/>
          </p:cNvSpPr>
          <p:nvPr>
            <p:ph type="dt" sz="half" idx="10"/>
          </p:nvPr>
        </p:nvSpPr>
        <p:spPr/>
        <p:txBody>
          <a:bodyPr/>
          <a:lstStyle/>
          <a:p>
            <a:fld id="{36CDEFF3-2870-41D7-9E13-7CC4477AD9B4}" type="datetime1">
              <a:rPr lang="da-DK" smtClean="0"/>
              <a:t>01-11-2017</a:t>
            </a:fld>
            <a:endParaRPr lang="da-DK" dirty="0"/>
          </a:p>
        </p:txBody>
      </p:sp>
      <p:sp>
        <p:nvSpPr>
          <p:cNvPr id="4" name="Footer Placeholder 3"/>
          <p:cNvSpPr>
            <a:spLocks noGrp="1"/>
          </p:cNvSpPr>
          <p:nvPr>
            <p:ph type="ftr" sz="quarter" idx="11"/>
          </p:nvPr>
        </p:nvSpPr>
        <p:spPr/>
        <p:txBody>
          <a:bodyPr/>
          <a:lstStyle/>
          <a:p>
            <a:r>
              <a:rPr lang="da-DK" dirty="0" smtClean="0"/>
              <a:t>Bevægelse, læring og trivsel - TLY</a:t>
            </a:r>
            <a:endParaRPr lang="da-DK" dirty="0"/>
          </a:p>
        </p:txBody>
      </p:sp>
      <p:sp>
        <p:nvSpPr>
          <p:cNvPr id="5" name="Slide Number Placeholder 4"/>
          <p:cNvSpPr>
            <a:spLocks noGrp="1"/>
          </p:cNvSpPr>
          <p:nvPr>
            <p:ph type="sldNum" sz="quarter" idx="12"/>
          </p:nvPr>
        </p:nvSpPr>
        <p:spPr/>
        <p:txBody>
          <a:bodyPr/>
          <a:lstStyle/>
          <a:p>
            <a:fld id="{712D3E26-FAF8-41D0-9F4C-2F21B6B0CC21}" type="slidenum">
              <a:rPr lang="da-DK" smtClean="0"/>
              <a:t>‹nr.›</a:t>
            </a:fld>
            <a:endParaRPr lang="da-DK" dirty="0"/>
          </a:p>
        </p:txBody>
      </p:sp>
    </p:spTree>
    <p:extLst>
      <p:ext uri="{BB962C8B-B14F-4D97-AF65-F5344CB8AC3E}">
        <p14:creationId xmlns:p14="http://schemas.microsoft.com/office/powerpoint/2010/main" val="933961300"/>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9D71AFA-6C37-47FF-983A-294C05D9FF24}" type="datetime1">
              <a:rPr lang="da-DK" smtClean="0"/>
              <a:t>01-11-2017</a:t>
            </a:fld>
            <a:endParaRPr lang="da-DK"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da-DK" dirty="0" smtClean="0"/>
              <a:t>Bevægelse, læring og trivsel - TLY</a:t>
            </a:r>
            <a:endParaRPr lang="da-DK" dirty="0"/>
          </a:p>
        </p:txBody>
      </p:sp>
      <p:sp>
        <p:nvSpPr>
          <p:cNvPr id="9" name="Slide Number Placeholder 8"/>
          <p:cNvSpPr>
            <a:spLocks noGrp="1"/>
          </p:cNvSpPr>
          <p:nvPr>
            <p:ph type="sldNum" sz="quarter" idx="12"/>
          </p:nvPr>
        </p:nvSpPr>
        <p:spPr/>
        <p:txBody>
          <a:bodyPr/>
          <a:lstStyle/>
          <a:p>
            <a:fld id="{712D3E26-FAF8-41D0-9F4C-2F21B6B0CC21}" type="slidenum">
              <a:rPr lang="da-DK" smtClean="0"/>
              <a:t>‹nr.›</a:t>
            </a:fld>
            <a:endParaRPr lang="da-DK" dirty="0"/>
          </a:p>
        </p:txBody>
      </p:sp>
    </p:spTree>
    <p:extLst>
      <p:ext uri="{BB962C8B-B14F-4D97-AF65-F5344CB8AC3E}">
        <p14:creationId xmlns:p14="http://schemas.microsoft.com/office/powerpoint/2010/main" val="3983118975"/>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da-DK" smtClean="0"/>
              <a:t>Klik for at redigere i master</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Rediger typografien i masterens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8EA2A2F-8A16-428B-B815-2466C8099FFA}" type="datetime1">
              <a:rPr lang="da-DK" smtClean="0"/>
              <a:t>01-11-2017</a:t>
            </a:fld>
            <a:endParaRPr lang="da-DK"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da-DK" dirty="0" smtClean="0"/>
              <a:t>Bevægelse, læring og trivsel - TLY</a:t>
            </a:r>
            <a:endParaRPr lang="da-DK"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12D3E26-FAF8-41D0-9F4C-2F21B6B0CC21}" type="slidenum">
              <a:rPr lang="da-DK" smtClean="0"/>
              <a:t>‹nr.›</a:t>
            </a:fld>
            <a:endParaRPr lang="da-DK" dirty="0"/>
          </a:p>
        </p:txBody>
      </p:sp>
    </p:spTree>
    <p:extLst>
      <p:ext uri="{BB962C8B-B14F-4D97-AF65-F5344CB8AC3E}">
        <p14:creationId xmlns:p14="http://schemas.microsoft.com/office/powerpoint/2010/main" val="107330510"/>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da-DK" smtClean="0"/>
              <a:t>Klik for at redigere i master</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smtClean="0"/>
              <a:t>Klik på ikonet for at tilføje et billede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Rediger typografien i masterens</a:t>
            </a:r>
          </a:p>
        </p:txBody>
      </p:sp>
      <p:sp>
        <p:nvSpPr>
          <p:cNvPr id="5" name="Date Placeholder 4"/>
          <p:cNvSpPr>
            <a:spLocks noGrp="1"/>
          </p:cNvSpPr>
          <p:nvPr>
            <p:ph type="dt" sz="half" idx="10"/>
          </p:nvPr>
        </p:nvSpPr>
        <p:spPr/>
        <p:txBody>
          <a:bodyPr/>
          <a:lstStyle/>
          <a:p>
            <a:fld id="{4F481F44-31B4-40BC-9174-0813D3BC6AF9}" type="datetime1">
              <a:rPr lang="da-DK" smtClean="0"/>
              <a:t>01-11-2017</a:t>
            </a:fld>
            <a:endParaRPr lang="da-DK" dirty="0"/>
          </a:p>
        </p:txBody>
      </p:sp>
      <p:sp>
        <p:nvSpPr>
          <p:cNvPr id="6" name="Footer Placeholder 5"/>
          <p:cNvSpPr>
            <a:spLocks noGrp="1"/>
          </p:cNvSpPr>
          <p:nvPr>
            <p:ph type="ftr" sz="quarter" idx="11"/>
          </p:nvPr>
        </p:nvSpPr>
        <p:spPr/>
        <p:txBody>
          <a:bodyPr/>
          <a:lstStyle/>
          <a:p>
            <a:r>
              <a:rPr lang="da-DK" dirty="0" smtClean="0"/>
              <a:t>Bevægelse, læring og trivsel - TLY</a:t>
            </a:r>
            <a:endParaRPr lang="da-DK" dirty="0"/>
          </a:p>
        </p:txBody>
      </p:sp>
      <p:sp>
        <p:nvSpPr>
          <p:cNvPr id="7" name="Slide Number Placeholder 6"/>
          <p:cNvSpPr>
            <a:spLocks noGrp="1"/>
          </p:cNvSpPr>
          <p:nvPr>
            <p:ph type="sldNum" sz="quarter" idx="12"/>
          </p:nvPr>
        </p:nvSpPr>
        <p:spPr/>
        <p:txBody>
          <a:bodyPr/>
          <a:lstStyle/>
          <a:p>
            <a:fld id="{712D3E26-FAF8-41D0-9F4C-2F21B6B0CC21}" type="slidenum">
              <a:rPr lang="da-DK" smtClean="0"/>
              <a:t>‹nr.›</a:t>
            </a:fld>
            <a:endParaRPr lang="da-DK" dirty="0"/>
          </a:p>
        </p:txBody>
      </p:sp>
    </p:spTree>
    <p:extLst>
      <p:ext uri="{BB962C8B-B14F-4D97-AF65-F5344CB8AC3E}">
        <p14:creationId xmlns:p14="http://schemas.microsoft.com/office/powerpoint/2010/main" val="3054701793"/>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da-DK" smtClean="0"/>
              <a:t>Klik for at redigere i master</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3869B9B-BFCF-4C21-BB65-08948BDEE65C}" type="datetime1">
              <a:rPr lang="da-DK" smtClean="0"/>
              <a:t>01-11-2017</a:t>
            </a:fld>
            <a:endParaRPr lang="da-DK"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da-DK" dirty="0" smtClean="0"/>
              <a:t>Bevægelse, læring og trivsel - TLY</a:t>
            </a:r>
            <a:endParaRPr lang="da-DK"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712D3E26-FAF8-41D0-9F4C-2F21B6B0CC21}" type="slidenum">
              <a:rPr lang="da-DK" smtClean="0"/>
              <a:t>‹nr.›</a:t>
            </a:fld>
            <a:endParaRPr lang="da-DK"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525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slow">
    <p:wipe/>
  </p:transition>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kroppeniundervisningen.dk/?page_id=35"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emu.dk/sites/default/files/Eksemplariske%20aktiviteter%20med%20bev%C3%A6gelse%20integreret%20i%20undervisningen%20i%20udskolingen.pdf"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file:///C:\Users\Bruger\Dropbox\Kroppeniundervisningen\Div\2016_Bevaegelse_Boern_Konsensus_NEXS.pdf" TargetMode="External"/><Relationship Id="rId2" Type="http://schemas.openxmlformats.org/officeDocument/2006/relationships/hyperlink" Target="http://www.vidensraad.dk/sites/default/files/faktaark_fysisk_aktivitet_laering_trivsel_sundhed_vidensraad_for_forebyggelse_2016.pdf" TargetMode="Externa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dirty="0"/>
          </a:p>
        </p:txBody>
      </p:sp>
      <p:sp>
        <p:nvSpPr>
          <p:cNvPr id="3" name="Pladsholder til sidefod 2"/>
          <p:cNvSpPr>
            <a:spLocks noGrp="1"/>
          </p:cNvSpPr>
          <p:nvPr>
            <p:ph type="ftr" sz="quarter" idx="11"/>
          </p:nvPr>
        </p:nvSpPr>
        <p:spPr/>
        <p:txBody>
          <a:bodyPr/>
          <a:lstStyle/>
          <a:p>
            <a:r>
              <a:rPr lang="da-DK" dirty="0" smtClean="0"/>
              <a:t>Bevægelse, læring og trivsel - TLY</a:t>
            </a:r>
            <a:endParaRPr lang="da-DK" dirty="0"/>
          </a:p>
        </p:txBody>
      </p:sp>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760126273"/>
      </p:ext>
    </p:extLst>
  </p:cSld>
  <p:clrMapOvr>
    <a:masterClrMapping/>
  </p:clrMapOvr>
  <mc:AlternateContent xmlns:mc="http://schemas.openxmlformats.org/markup-compatibility/2006" xmlns:p14="http://schemas.microsoft.com/office/powerpoint/2010/main">
    <mc:Choice Requires="p14">
      <p:transition spd="slow" p14:dur="2250">
        <p:wipe/>
      </p:transition>
    </mc:Choice>
    <mc:Fallback xmlns="">
      <p:transition spd="slow">
        <p:wip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Motivation for bevægelse</a:t>
            </a:r>
            <a:endParaRPr lang="da-DK" dirty="0"/>
          </a:p>
        </p:txBody>
      </p:sp>
      <p:sp>
        <p:nvSpPr>
          <p:cNvPr id="5" name="Pladsholder til tekst 4"/>
          <p:cNvSpPr>
            <a:spLocks noGrp="1"/>
          </p:cNvSpPr>
          <p:nvPr>
            <p:ph type="body" idx="1"/>
          </p:nvPr>
        </p:nvSpPr>
        <p:spPr/>
        <p:txBody>
          <a:bodyPr/>
          <a:lstStyle/>
          <a:p>
            <a:endParaRPr lang="da-DK"/>
          </a:p>
        </p:txBody>
      </p:sp>
      <p:sp>
        <p:nvSpPr>
          <p:cNvPr id="6" name="Pladsholder til indhold 5"/>
          <p:cNvSpPr>
            <a:spLocks noGrp="1"/>
          </p:cNvSpPr>
          <p:nvPr>
            <p:ph sz="half" idx="2"/>
          </p:nvPr>
        </p:nvSpPr>
        <p:spPr/>
        <p:txBody>
          <a:bodyPr>
            <a:normAutofit fontScale="92500" lnSpcReduction="10000"/>
          </a:bodyPr>
          <a:lstStyle/>
          <a:p>
            <a:r>
              <a:rPr lang="da-DK" dirty="0"/>
              <a:t>Der kan være mange forskellige motivationer hos elever, som måske ikke er ens med lærerens intentioner om læring. Vi skal derfor have skabt </a:t>
            </a:r>
            <a:r>
              <a:rPr lang="da-DK" b="1" dirty="0"/>
              <a:t>et trygt rum</a:t>
            </a:r>
            <a:r>
              <a:rPr lang="da-DK" dirty="0"/>
              <a:t>”. </a:t>
            </a:r>
            <a:endParaRPr lang="da-DK" dirty="0" smtClean="0"/>
          </a:p>
          <a:p>
            <a:r>
              <a:rPr lang="da-DK" dirty="0" smtClean="0"/>
              <a:t>- </a:t>
            </a:r>
            <a:r>
              <a:rPr lang="da-DK" dirty="0"/>
              <a:t>U</a:t>
            </a:r>
            <a:r>
              <a:rPr lang="da-DK" dirty="0" smtClean="0"/>
              <a:t>dgangspunkt </a:t>
            </a:r>
            <a:r>
              <a:rPr lang="da-DK" dirty="0"/>
              <a:t>i elevernes nuværende ståsted </a:t>
            </a:r>
            <a:endParaRPr lang="da-DK" dirty="0" smtClean="0"/>
          </a:p>
          <a:p>
            <a:endParaRPr lang="da-DK" dirty="0"/>
          </a:p>
          <a:p>
            <a:r>
              <a:rPr lang="da-DK" sz="1200" dirty="0" smtClean="0"/>
              <a:t>(</a:t>
            </a:r>
            <a:r>
              <a:rPr lang="da-DK" sz="1200" dirty="0" err="1"/>
              <a:t>CeFu</a:t>
            </a:r>
            <a:r>
              <a:rPr lang="da-DK" sz="1200" dirty="0"/>
              <a:t>, 2016</a:t>
            </a:r>
            <a:r>
              <a:rPr lang="da-DK" sz="1200" dirty="0" smtClean="0"/>
              <a:t>)</a:t>
            </a:r>
          </a:p>
          <a:p>
            <a:endParaRPr lang="da-DK" sz="1200" dirty="0"/>
          </a:p>
          <a:p>
            <a:r>
              <a:rPr lang="da-DK" sz="1200" i="1" dirty="0">
                <a:solidFill>
                  <a:srgbClr val="FF0000"/>
                </a:solidFill>
              </a:rPr>
              <a:t>”Ingen bevidsthed uden en kropslighed”(</a:t>
            </a:r>
            <a:r>
              <a:rPr lang="da-DK" sz="1200" i="1" dirty="0" err="1">
                <a:solidFill>
                  <a:srgbClr val="FF0000"/>
                </a:solidFill>
              </a:rPr>
              <a:t>Ponty</a:t>
            </a:r>
            <a:r>
              <a:rPr lang="da-DK" sz="1200" i="1" dirty="0">
                <a:solidFill>
                  <a:srgbClr val="FF0000"/>
                </a:solidFill>
              </a:rPr>
              <a:t>)</a:t>
            </a:r>
          </a:p>
          <a:p>
            <a:endParaRPr lang="da-DK" sz="1200" dirty="0"/>
          </a:p>
          <a:p>
            <a:endParaRPr lang="da-DK" dirty="0"/>
          </a:p>
          <a:p>
            <a:endParaRPr lang="da-DK" dirty="0"/>
          </a:p>
        </p:txBody>
      </p:sp>
      <p:sp>
        <p:nvSpPr>
          <p:cNvPr id="7" name="Pladsholder til tekst 6"/>
          <p:cNvSpPr>
            <a:spLocks noGrp="1"/>
          </p:cNvSpPr>
          <p:nvPr>
            <p:ph type="body" sz="quarter" idx="3"/>
          </p:nvPr>
        </p:nvSpPr>
        <p:spPr/>
        <p:txBody>
          <a:bodyPr>
            <a:normAutofit fontScale="92500"/>
          </a:bodyPr>
          <a:lstStyle/>
          <a:p>
            <a:r>
              <a:rPr lang="da-DK" b="1" dirty="0" smtClean="0"/>
              <a:t>Viden, </a:t>
            </a:r>
            <a:r>
              <a:rPr lang="da-DK" b="1" dirty="0" err="1" smtClean="0"/>
              <a:t>mestring</a:t>
            </a:r>
            <a:r>
              <a:rPr lang="da-DK" b="1" dirty="0" smtClean="0"/>
              <a:t>, involvering, præstation og relation</a:t>
            </a:r>
            <a:endParaRPr lang="da-DK" b="1" dirty="0"/>
          </a:p>
        </p:txBody>
      </p:sp>
      <p:sp>
        <p:nvSpPr>
          <p:cNvPr id="4" name="Pladsholder til sidefod 3"/>
          <p:cNvSpPr>
            <a:spLocks noGrp="1"/>
          </p:cNvSpPr>
          <p:nvPr>
            <p:ph type="ftr" sz="quarter" idx="11"/>
          </p:nvPr>
        </p:nvSpPr>
        <p:spPr/>
        <p:txBody>
          <a:bodyPr/>
          <a:lstStyle/>
          <a:p>
            <a:r>
              <a:rPr lang="da-DK" smtClean="0"/>
              <a:t>Bevægelse, læring og trivsel - TLY</a:t>
            </a:r>
            <a:endParaRPr lang="da-DK"/>
          </a:p>
        </p:txBody>
      </p:sp>
      <p:pic>
        <p:nvPicPr>
          <p:cNvPr id="9" name="Pladsholder til indhold 4"/>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rot="451991">
            <a:off x="4738946" y="2943960"/>
            <a:ext cx="3396370" cy="26665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14337"/>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t>Aktive og motiverede elever?</a:t>
            </a:r>
            <a:endParaRPr lang="da-DK" dirty="0"/>
          </a:p>
        </p:txBody>
      </p:sp>
      <p:sp>
        <p:nvSpPr>
          <p:cNvPr id="3" name="Pladsholder til indhold 2"/>
          <p:cNvSpPr>
            <a:spLocks noGrp="1"/>
          </p:cNvSpPr>
          <p:nvPr>
            <p:ph sz="half" idx="1"/>
          </p:nvPr>
        </p:nvSpPr>
        <p:spPr/>
        <p:txBody>
          <a:bodyPr>
            <a:normAutofit fontScale="77500" lnSpcReduction="20000"/>
          </a:bodyPr>
          <a:lstStyle/>
          <a:p>
            <a:r>
              <a:rPr lang="da-DK" dirty="0"/>
              <a:t>Oplevelse af at have indflydelse i undervisningen:</a:t>
            </a:r>
          </a:p>
          <a:p>
            <a:pPr lvl="0"/>
            <a:r>
              <a:rPr lang="da-DK" dirty="0"/>
              <a:t>Tages med på råd</a:t>
            </a:r>
          </a:p>
          <a:p>
            <a:pPr lvl="0"/>
            <a:r>
              <a:rPr lang="da-DK" dirty="0"/>
              <a:t>Komme med tiltag og ideer/input. </a:t>
            </a:r>
          </a:p>
          <a:p>
            <a:pPr lvl="0"/>
            <a:r>
              <a:rPr lang="da-DK" dirty="0"/>
              <a:t>Stå for en aktivitet </a:t>
            </a:r>
          </a:p>
          <a:p>
            <a:pPr marL="45720" lvl="0" indent="0">
              <a:buNone/>
            </a:pPr>
            <a:r>
              <a:rPr lang="da-DK" i="1" dirty="0"/>
              <a:t>Kilder: Eva 2014, DSE danske skoleelever 2015, Peter Hede, Sten Nilsen og Bent Vigsø</a:t>
            </a:r>
          </a:p>
          <a:p>
            <a:pPr marL="45720" indent="0">
              <a:buNone/>
            </a:pPr>
            <a:r>
              <a:rPr lang="da-DK" dirty="0"/>
              <a:t>”</a:t>
            </a:r>
            <a:r>
              <a:rPr lang="da-DK" i="1" dirty="0">
                <a:solidFill>
                  <a:srgbClr val="FF0000"/>
                </a:solidFill>
              </a:rPr>
              <a:t>At lytte kræver dialog – hvilket involverer, at elever og lærer arbejder sammen om spørgsmål og problemer af fælles interesse, overvejer og evaluerer forskellige måder at arbejde med og lære om disse spørgsmål på, udveksler og anerkender hinandens synspunkter og kollektivt løser problemerne” (</a:t>
            </a:r>
            <a:r>
              <a:rPr lang="da-DK" i="1" dirty="0" err="1">
                <a:solidFill>
                  <a:srgbClr val="FF0000"/>
                </a:solidFill>
              </a:rPr>
              <a:t>Hattie</a:t>
            </a:r>
            <a:r>
              <a:rPr lang="da-DK" i="1" dirty="0">
                <a:solidFill>
                  <a:srgbClr val="FF0000"/>
                </a:solidFill>
              </a:rPr>
              <a:t> 2013)</a:t>
            </a:r>
          </a:p>
          <a:p>
            <a:pPr marL="45720" indent="0">
              <a:buNone/>
            </a:pPr>
            <a:r>
              <a:rPr lang="en-US" dirty="0"/>
              <a:t> </a:t>
            </a:r>
            <a:endParaRPr lang="da-DK" dirty="0"/>
          </a:p>
          <a:p>
            <a:endParaRPr lang="da-DK" dirty="0"/>
          </a:p>
        </p:txBody>
      </p:sp>
      <p:pic>
        <p:nvPicPr>
          <p:cNvPr id="6" name="Pladsholder til indhold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4530025" y="2032255"/>
            <a:ext cx="4022725" cy="3650744"/>
          </a:xfrm>
        </p:spPr>
      </p:pic>
      <p:sp>
        <p:nvSpPr>
          <p:cNvPr id="5" name="Pladsholder til sidefod 4"/>
          <p:cNvSpPr>
            <a:spLocks noGrp="1"/>
          </p:cNvSpPr>
          <p:nvPr>
            <p:ph type="ftr" sz="quarter" idx="11"/>
          </p:nvPr>
        </p:nvSpPr>
        <p:spPr/>
        <p:txBody>
          <a:bodyPr/>
          <a:lstStyle/>
          <a:p>
            <a:r>
              <a:rPr lang="da-DK" smtClean="0"/>
              <a:t>Bevægelse, læring og trivsel - TLY</a:t>
            </a:r>
            <a:endParaRPr lang="da-DK"/>
          </a:p>
        </p:txBody>
      </p:sp>
    </p:spTree>
    <p:extLst>
      <p:ext uri="{BB962C8B-B14F-4D97-AF65-F5344CB8AC3E}">
        <p14:creationId xmlns:p14="http://schemas.microsoft.com/office/powerpoint/2010/main" val="2371066306"/>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2960" y="1255042"/>
            <a:ext cx="6629360" cy="482319"/>
          </a:xfrm>
        </p:spPr>
        <p:txBody>
          <a:bodyPr>
            <a:normAutofit fontScale="90000"/>
          </a:bodyPr>
          <a:lstStyle/>
          <a:p>
            <a:r>
              <a:rPr lang="da-DK" dirty="0" smtClean="0"/>
              <a:t>Ja, eleverne vil det gerne</a:t>
            </a:r>
            <a:endParaRPr lang="da-DK" dirty="0"/>
          </a:p>
        </p:txBody>
      </p:sp>
      <p:sp>
        <p:nvSpPr>
          <p:cNvPr id="3" name="Pladsholder til indhold 2"/>
          <p:cNvSpPr>
            <a:spLocks noGrp="1"/>
          </p:cNvSpPr>
          <p:nvPr>
            <p:ph sz="half" idx="1"/>
          </p:nvPr>
        </p:nvSpPr>
        <p:spPr>
          <a:xfrm>
            <a:off x="822960" y="1845734"/>
            <a:ext cx="3461008" cy="4023360"/>
          </a:xfrm>
        </p:spPr>
        <p:txBody>
          <a:bodyPr/>
          <a:lstStyle/>
          <a:p>
            <a:pPr>
              <a:buFont typeface="Wingdings" panose="05000000000000000000" pitchFamily="2" charset="2"/>
              <a:buChar char="ü"/>
            </a:pPr>
            <a:endParaRPr lang="da-DK" dirty="0" smtClean="0"/>
          </a:p>
          <a:p>
            <a:pPr>
              <a:buFont typeface="Wingdings" panose="05000000000000000000" pitchFamily="2" charset="2"/>
              <a:buChar char="ü"/>
            </a:pPr>
            <a:r>
              <a:rPr lang="da-DK" dirty="0" smtClean="0"/>
              <a:t>Søren </a:t>
            </a:r>
          </a:p>
          <a:p>
            <a:pPr marL="0" indent="0">
              <a:buNone/>
            </a:pPr>
            <a:r>
              <a:rPr lang="da-DK" dirty="0" smtClean="0"/>
              <a:t>   Smedegaard</a:t>
            </a:r>
          </a:p>
          <a:p>
            <a:pPr marL="0" indent="0">
              <a:buNone/>
            </a:pPr>
            <a:r>
              <a:rPr lang="da-DK" dirty="0"/>
              <a:t> </a:t>
            </a:r>
            <a:r>
              <a:rPr lang="da-DK" dirty="0" smtClean="0"/>
              <a:t> (2016)</a:t>
            </a:r>
          </a:p>
          <a:p>
            <a:pPr marL="0" indent="0">
              <a:buNone/>
            </a:pPr>
            <a:endParaRPr lang="da-DK" dirty="0" smtClean="0"/>
          </a:p>
          <a:p>
            <a:pPr>
              <a:buFont typeface="Wingdings" panose="05000000000000000000" pitchFamily="2" charset="2"/>
              <a:buChar char="ü"/>
            </a:pPr>
            <a:endParaRPr lang="da-DK" dirty="0" smtClean="0"/>
          </a:p>
          <a:p>
            <a:pPr>
              <a:buFont typeface="Wingdings" panose="05000000000000000000" pitchFamily="2" charset="2"/>
              <a:buChar char="ü"/>
            </a:pPr>
            <a:endParaRPr lang="da-DK" dirty="0"/>
          </a:p>
        </p:txBody>
      </p:sp>
      <p:sp>
        <p:nvSpPr>
          <p:cNvPr id="5" name="Pladsholder til sidefod 4"/>
          <p:cNvSpPr>
            <a:spLocks noGrp="1"/>
          </p:cNvSpPr>
          <p:nvPr>
            <p:ph type="ftr" sz="quarter" idx="11"/>
          </p:nvPr>
        </p:nvSpPr>
        <p:spPr/>
        <p:txBody>
          <a:bodyPr/>
          <a:lstStyle/>
          <a:p>
            <a:r>
              <a:rPr lang="da-DK" smtClean="0"/>
              <a:t>Bevægelse, læring og trivsel - TLY</a:t>
            </a:r>
            <a:endParaRPr lang="da-DK"/>
          </a:p>
        </p:txBody>
      </p:sp>
      <p:pic>
        <p:nvPicPr>
          <p:cNvPr id="4" name="Billede 3"/>
          <p:cNvPicPr>
            <a:picLocks noChangeAspect="1"/>
          </p:cNvPicPr>
          <p:nvPr/>
        </p:nvPicPr>
        <p:blipFill>
          <a:blip r:embed="rId2"/>
          <a:stretch>
            <a:fillRect/>
          </a:stretch>
        </p:blipFill>
        <p:spPr>
          <a:xfrm>
            <a:off x="2483768" y="1653654"/>
            <a:ext cx="6120680" cy="4749368"/>
          </a:xfrm>
          <a:prstGeom prst="rect">
            <a:avLst/>
          </a:prstGeom>
        </p:spPr>
      </p:pic>
      <p:sp>
        <p:nvSpPr>
          <p:cNvPr id="8" name="Pladsholder til indhold 7"/>
          <p:cNvSpPr>
            <a:spLocks noGrp="1"/>
          </p:cNvSpPr>
          <p:nvPr>
            <p:ph sz="half" idx="2"/>
          </p:nvPr>
        </p:nvSpPr>
        <p:spPr>
          <a:xfrm>
            <a:off x="4663440" y="1845737"/>
            <a:ext cx="3179832" cy="3743504"/>
          </a:xfrm>
        </p:spPr>
        <p:txBody>
          <a:bodyPr/>
          <a:lstStyle/>
          <a:p>
            <a:endParaRPr lang="da-DK" dirty="0"/>
          </a:p>
        </p:txBody>
      </p:sp>
    </p:spTree>
    <p:extLst>
      <p:ext uri="{BB962C8B-B14F-4D97-AF65-F5344CB8AC3E}">
        <p14:creationId xmlns:p14="http://schemas.microsoft.com/office/powerpoint/2010/main" val="3362626541"/>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 Espergærde..:</a:t>
            </a:r>
            <a:endParaRPr lang="da-DK" dirty="0"/>
          </a:p>
        </p:txBody>
      </p:sp>
      <p:sp>
        <p:nvSpPr>
          <p:cNvPr id="3" name="Pladsholder til indhold 2"/>
          <p:cNvSpPr>
            <a:spLocks noGrp="1"/>
          </p:cNvSpPr>
          <p:nvPr>
            <p:ph idx="1"/>
          </p:nvPr>
        </p:nvSpPr>
        <p:spPr/>
        <p:txBody>
          <a:bodyPr/>
          <a:lstStyle/>
          <a:p>
            <a:r>
              <a:rPr lang="da-DK" dirty="0" smtClean="0"/>
              <a:t>Pigerne i udskolingen:</a:t>
            </a:r>
            <a:endParaRPr lang="da-DK" dirty="0"/>
          </a:p>
        </p:txBody>
      </p:sp>
      <p:sp>
        <p:nvSpPr>
          <p:cNvPr id="4" name="Pladsholder til sidefod 3"/>
          <p:cNvSpPr>
            <a:spLocks noGrp="1"/>
          </p:cNvSpPr>
          <p:nvPr>
            <p:ph type="ftr" sz="quarter" idx="11"/>
          </p:nvPr>
        </p:nvSpPr>
        <p:spPr/>
        <p:txBody>
          <a:bodyPr/>
          <a:lstStyle/>
          <a:p>
            <a:r>
              <a:rPr lang="da-DK" smtClean="0"/>
              <a:t>Bevægelse, læring og trivsel - TLY</a:t>
            </a:r>
            <a:endParaRPr lang="da-DK"/>
          </a:p>
        </p:txBody>
      </p:sp>
      <p:pic>
        <p:nvPicPr>
          <p:cNvPr id="5" name="Billede 4"/>
          <p:cNvPicPr/>
          <p:nvPr/>
        </p:nvPicPr>
        <p:blipFill>
          <a:blip r:embed="rId2"/>
          <a:stretch>
            <a:fillRect/>
          </a:stretch>
        </p:blipFill>
        <p:spPr>
          <a:xfrm>
            <a:off x="1331640" y="2564905"/>
            <a:ext cx="6120130" cy="2519064"/>
          </a:xfrm>
          <a:prstGeom prst="rect">
            <a:avLst/>
          </a:prstGeom>
        </p:spPr>
      </p:pic>
    </p:spTree>
    <p:extLst>
      <p:ext uri="{BB962C8B-B14F-4D97-AF65-F5344CB8AC3E}">
        <p14:creationId xmlns:p14="http://schemas.microsoft.com/office/powerpoint/2010/main" val="1207648686"/>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Hvordan gør vi det?</a:t>
            </a:r>
            <a:endParaRPr lang="da-DK" dirty="0"/>
          </a:p>
        </p:txBody>
      </p:sp>
      <p:sp>
        <p:nvSpPr>
          <p:cNvPr id="4" name="Pladsholder til sidefod 3"/>
          <p:cNvSpPr>
            <a:spLocks noGrp="1"/>
          </p:cNvSpPr>
          <p:nvPr>
            <p:ph type="ftr" sz="quarter" idx="11"/>
          </p:nvPr>
        </p:nvSpPr>
        <p:spPr/>
        <p:txBody>
          <a:bodyPr/>
          <a:lstStyle/>
          <a:p>
            <a:r>
              <a:rPr lang="da-DK" smtClean="0"/>
              <a:t>Bevægelse, læring og trivsel - TLY</a:t>
            </a:r>
            <a:endParaRPr lang="da-DK"/>
          </a:p>
        </p:txBody>
      </p:sp>
      <p:pic>
        <p:nvPicPr>
          <p:cNvPr id="5" name="Pladsholder til indhold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2960" y="2029658"/>
            <a:ext cx="6768752" cy="3810275"/>
          </a:xfrm>
        </p:spPr>
      </p:pic>
      <p:sp>
        <p:nvSpPr>
          <p:cNvPr id="7" name="Tekstfelt 6"/>
          <p:cNvSpPr txBox="1"/>
          <p:nvPr/>
        </p:nvSpPr>
        <p:spPr>
          <a:xfrm rot="1306433">
            <a:off x="6381742" y="404664"/>
            <a:ext cx="2510738" cy="1938992"/>
          </a:xfrm>
          <a:prstGeom prst="rect">
            <a:avLst/>
          </a:prstGeom>
          <a:noFill/>
        </p:spPr>
        <p:txBody>
          <a:bodyPr wrap="square" rtlCol="0">
            <a:spAutoFit/>
          </a:bodyPr>
          <a:lstStyle/>
          <a:p>
            <a:r>
              <a:rPr lang="da-DK" dirty="0">
                <a:solidFill>
                  <a:srgbClr val="FF0000"/>
                </a:solidFill>
              </a:rPr>
              <a:t>Jeg hører det – jeg glemmer det</a:t>
            </a:r>
          </a:p>
          <a:p>
            <a:r>
              <a:rPr lang="da-DK" dirty="0">
                <a:solidFill>
                  <a:srgbClr val="FF0000"/>
                </a:solidFill>
              </a:rPr>
              <a:t>Jeg ser det – jeg husker det</a:t>
            </a:r>
          </a:p>
          <a:p>
            <a:r>
              <a:rPr lang="da-DK" dirty="0">
                <a:solidFill>
                  <a:srgbClr val="FF0000"/>
                </a:solidFill>
              </a:rPr>
              <a:t>Jeg gør det – jeg forstår det</a:t>
            </a:r>
          </a:p>
          <a:p>
            <a:r>
              <a:rPr lang="da-DK" sz="1200" i="1" dirty="0">
                <a:solidFill>
                  <a:srgbClr val="FF0000"/>
                </a:solidFill>
              </a:rPr>
              <a:t>(kinesisk ordsprog)</a:t>
            </a:r>
          </a:p>
        </p:txBody>
      </p:sp>
    </p:spTree>
    <p:extLst>
      <p:ext uri="{BB962C8B-B14F-4D97-AF65-F5344CB8AC3E}">
        <p14:creationId xmlns:p14="http://schemas.microsoft.com/office/powerpoint/2010/main" val="1962132332"/>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t>Læringsperspektivet </a:t>
            </a:r>
            <a:br>
              <a:rPr lang="da-DK" dirty="0" smtClean="0"/>
            </a:br>
            <a:r>
              <a:rPr lang="da-DK" dirty="0" smtClean="0"/>
              <a:t>- 4 fokuspunkter</a:t>
            </a:r>
            <a:endParaRPr lang="da-DK" dirty="0"/>
          </a:p>
        </p:txBody>
      </p:sp>
      <p:sp>
        <p:nvSpPr>
          <p:cNvPr id="5" name="Pladsholder til sidefod 4"/>
          <p:cNvSpPr>
            <a:spLocks noGrp="1"/>
          </p:cNvSpPr>
          <p:nvPr>
            <p:ph type="ftr" sz="quarter" idx="11"/>
          </p:nvPr>
        </p:nvSpPr>
        <p:spPr/>
        <p:txBody>
          <a:bodyPr/>
          <a:lstStyle/>
          <a:p>
            <a:r>
              <a:rPr lang="da-DK" smtClean="0"/>
              <a:t>Bevægelse, læring og trivsel - TLY</a:t>
            </a:r>
            <a:endParaRPr lang="da-DK" dirty="0"/>
          </a:p>
        </p:txBody>
      </p:sp>
      <p:sp>
        <p:nvSpPr>
          <p:cNvPr id="3" name="Pladsholder til indhold 2"/>
          <p:cNvSpPr>
            <a:spLocks noGrp="1"/>
          </p:cNvSpPr>
          <p:nvPr>
            <p:ph sz="quarter" idx="13"/>
          </p:nvPr>
        </p:nvSpPr>
        <p:spPr>
          <a:xfrm>
            <a:off x="676654" y="1784252"/>
            <a:ext cx="3967354" cy="4342228"/>
          </a:xfrm>
        </p:spPr>
        <p:txBody>
          <a:bodyPr>
            <a:normAutofit fontScale="92500" lnSpcReduction="20000"/>
          </a:bodyPr>
          <a:lstStyle/>
          <a:p>
            <a:r>
              <a:rPr lang="da-DK" b="1" dirty="0" smtClean="0"/>
              <a:t>Fysisk – Socialt</a:t>
            </a:r>
            <a:r>
              <a:rPr lang="da-DK" b="1" dirty="0"/>
              <a:t> </a:t>
            </a:r>
            <a:r>
              <a:rPr lang="da-DK" b="1" dirty="0" smtClean="0"/>
              <a:t>– Psykisk</a:t>
            </a:r>
            <a:r>
              <a:rPr lang="da-DK" b="1" dirty="0"/>
              <a:t> </a:t>
            </a:r>
            <a:r>
              <a:rPr lang="da-DK" b="1" dirty="0" smtClean="0"/>
              <a:t>– Kognitivt</a:t>
            </a:r>
          </a:p>
          <a:p>
            <a:pPr>
              <a:buFont typeface="Wingdings" panose="05000000000000000000" pitchFamily="2" charset="2"/>
              <a:buChar char="ü"/>
            </a:pPr>
            <a:r>
              <a:rPr lang="da-DK" sz="2000" dirty="0" smtClean="0"/>
              <a:t>Der </a:t>
            </a:r>
            <a:r>
              <a:rPr lang="da-DK" sz="2000" dirty="0"/>
              <a:t>tages udgangspunkt i </a:t>
            </a:r>
            <a:r>
              <a:rPr lang="da-DK" dirty="0" smtClean="0"/>
              <a:t>eleve</a:t>
            </a:r>
            <a:r>
              <a:rPr lang="da-DK" dirty="0"/>
              <a:t>n</a:t>
            </a:r>
            <a:r>
              <a:rPr lang="da-DK" sz="2000" dirty="0" smtClean="0"/>
              <a:t> </a:t>
            </a:r>
            <a:r>
              <a:rPr lang="da-DK" sz="2000" dirty="0"/>
              <a:t>før </a:t>
            </a:r>
            <a:r>
              <a:rPr lang="da-DK" sz="2000" dirty="0" smtClean="0"/>
              <a:t>aktiviteten</a:t>
            </a:r>
          </a:p>
          <a:p>
            <a:pPr>
              <a:buFont typeface="Wingdings" panose="05000000000000000000" pitchFamily="2" charset="2"/>
              <a:buChar char="ü"/>
            </a:pPr>
            <a:r>
              <a:rPr lang="da-DK" sz="2000" dirty="0"/>
              <a:t>Der er et mål med </a:t>
            </a:r>
            <a:r>
              <a:rPr lang="da-DK" sz="2000" dirty="0" smtClean="0"/>
              <a:t>idrætten/bevægelsen</a:t>
            </a:r>
          </a:p>
          <a:p>
            <a:pPr>
              <a:buFont typeface="Wingdings" panose="05000000000000000000" pitchFamily="2" charset="2"/>
              <a:buChar char="ü"/>
            </a:pPr>
            <a:r>
              <a:rPr lang="da-DK" sz="2000" dirty="0" smtClean="0"/>
              <a:t> Pæd</a:t>
            </a:r>
            <a:r>
              <a:rPr lang="da-DK" sz="2000" dirty="0"/>
              <a:t>. bagdør(melde til og fra</a:t>
            </a:r>
            <a:r>
              <a:rPr lang="da-DK" sz="2000" dirty="0" smtClean="0"/>
              <a:t>)</a:t>
            </a:r>
          </a:p>
          <a:p>
            <a:pPr marL="0" indent="0">
              <a:buNone/>
            </a:pPr>
            <a:r>
              <a:rPr lang="da-DK" sz="1400" dirty="0"/>
              <a:t>”</a:t>
            </a:r>
            <a:r>
              <a:rPr lang="da-DK" sz="1400" i="1" dirty="0"/>
              <a:t>Pædagogisk idræt</a:t>
            </a:r>
            <a:r>
              <a:rPr lang="da-DK" sz="1400" dirty="0"/>
              <a:t>”, Sandholm og Sørensen 2014</a:t>
            </a:r>
          </a:p>
          <a:p>
            <a:pPr marL="0" indent="0">
              <a:buNone/>
            </a:pPr>
            <a:endParaRPr lang="da-DK" sz="2000" dirty="0" smtClean="0"/>
          </a:p>
          <a:p>
            <a:pPr marL="0" indent="0">
              <a:buNone/>
            </a:pPr>
            <a:r>
              <a:rPr lang="da-DK" sz="1700" dirty="0" smtClean="0">
                <a:solidFill>
                  <a:srgbClr val="FF0000"/>
                </a:solidFill>
              </a:rPr>
              <a:t>Krydsbevægelser hjælper på læring(Ann Knudsen, 2008)</a:t>
            </a:r>
            <a:endParaRPr lang="da-DK" sz="1700" dirty="0">
              <a:solidFill>
                <a:srgbClr val="FF0000"/>
              </a:solidFill>
            </a:endParaRPr>
          </a:p>
          <a:p>
            <a:pPr marL="0" indent="0">
              <a:buNone/>
            </a:pPr>
            <a:r>
              <a:rPr lang="da-DK" sz="1700" dirty="0">
                <a:solidFill>
                  <a:srgbClr val="FF0000"/>
                </a:solidFill>
              </a:rPr>
              <a:t>Fysisk aktivitet med høj intensitet øger BDNF i </a:t>
            </a:r>
            <a:r>
              <a:rPr lang="da-DK" sz="1700" dirty="0" smtClean="0">
                <a:solidFill>
                  <a:srgbClr val="FF0000"/>
                </a:solidFill>
              </a:rPr>
              <a:t>hjernen(</a:t>
            </a:r>
            <a:r>
              <a:rPr lang="da-DK" sz="1700" dirty="0" err="1" smtClean="0">
                <a:solidFill>
                  <a:srgbClr val="FF0000"/>
                </a:solidFill>
              </a:rPr>
              <a:t>kon</a:t>
            </a:r>
            <a:r>
              <a:rPr lang="da-DK" sz="1700" dirty="0" smtClean="0">
                <a:solidFill>
                  <a:srgbClr val="FF0000"/>
                </a:solidFill>
              </a:rPr>
              <a:t>, 2011)</a:t>
            </a:r>
            <a:endParaRPr lang="da-DK" sz="1700" dirty="0">
              <a:solidFill>
                <a:srgbClr val="FF0000"/>
              </a:solidFill>
            </a:endParaRPr>
          </a:p>
          <a:p>
            <a:pPr marL="0" indent="0">
              <a:buNone/>
            </a:pPr>
            <a:r>
              <a:rPr lang="da-DK" sz="1700" dirty="0">
                <a:solidFill>
                  <a:srgbClr val="FF0000"/>
                </a:solidFill>
              </a:rPr>
              <a:t>Læring fremmes bedst, hvis aktiviteten er udfordrende, varieret og indebærer succes(</a:t>
            </a:r>
            <a:r>
              <a:rPr lang="da-DK" sz="1700" dirty="0" err="1">
                <a:solidFill>
                  <a:srgbClr val="FF0000"/>
                </a:solidFill>
              </a:rPr>
              <a:t>kon</a:t>
            </a:r>
            <a:r>
              <a:rPr lang="da-DK" sz="1700" dirty="0">
                <a:solidFill>
                  <a:srgbClr val="FF0000"/>
                </a:solidFill>
              </a:rPr>
              <a:t>, 2011)</a:t>
            </a:r>
          </a:p>
          <a:p>
            <a:pPr marL="0" indent="0">
              <a:buNone/>
            </a:pPr>
            <a:endParaRPr lang="da-DK" sz="1700" dirty="0" smtClean="0"/>
          </a:p>
          <a:p>
            <a:pPr>
              <a:buFont typeface="Wingdings" panose="05000000000000000000" pitchFamily="2" charset="2"/>
              <a:buChar char="ü"/>
            </a:pPr>
            <a:endParaRPr lang="da-DK" dirty="0"/>
          </a:p>
          <a:p>
            <a:pPr marL="0" indent="0">
              <a:buNone/>
            </a:pPr>
            <a:endParaRPr lang="da-DK" sz="2000" dirty="0" smtClean="0"/>
          </a:p>
          <a:p>
            <a:pPr marL="0" indent="0">
              <a:buNone/>
            </a:pPr>
            <a:endParaRPr lang="da-DK" sz="2000" dirty="0"/>
          </a:p>
          <a:p>
            <a:endParaRPr lang="da-DK" sz="2000" dirty="0"/>
          </a:p>
          <a:p>
            <a:pPr marL="0" indent="0">
              <a:buNone/>
            </a:pPr>
            <a:endParaRPr lang="da-DK" dirty="0" smtClean="0"/>
          </a:p>
        </p:txBody>
      </p:sp>
      <p:pic>
        <p:nvPicPr>
          <p:cNvPr id="7" name="Pladsholder til indhold 4"/>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4009" y="1736558"/>
            <a:ext cx="3722752" cy="4389605"/>
          </a:xfrm>
        </p:spPr>
      </p:pic>
    </p:spTree>
    <p:extLst>
      <p:ext uri="{BB962C8B-B14F-4D97-AF65-F5344CB8AC3E}">
        <p14:creationId xmlns:p14="http://schemas.microsoft.com/office/powerpoint/2010/main" val="1291921296"/>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Læringsmål og elevinddragelse – hvordan i denne aktivitet?</a:t>
            </a:r>
            <a:endParaRPr lang="da-DK" dirty="0"/>
          </a:p>
        </p:txBody>
      </p:sp>
      <p:sp>
        <p:nvSpPr>
          <p:cNvPr id="3" name="Pladsholder til indhold 2"/>
          <p:cNvSpPr>
            <a:spLocks noGrp="1"/>
          </p:cNvSpPr>
          <p:nvPr>
            <p:ph sz="half" idx="1"/>
          </p:nvPr>
        </p:nvSpPr>
        <p:spPr/>
        <p:txBody>
          <a:bodyPr>
            <a:normAutofit fontScale="77500" lnSpcReduction="20000"/>
          </a:bodyPr>
          <a:lstStyle/>
          <a:p>
            <a:pPr marL="0" indent="0">
              <a:buNone/>
            </a:pPr>
            <a:r>
              <a:rPr lang="da-DK" dirty="0"/>
              <a:t> </a:t>
            </a:r>
            <a:r>
              <a:rPr lang="da-DK" sz="2600" b="1" dirty="0" smtClean="0">
                <a:solidFill>
                  <a:srgbClr val="0070C0"/>
                </a:solidFill>
              </a:rPr>
              <a:t>AKTIVITET - BIU1: </a:t>
            </a:r>
          </a:p>
          <a:p>
            <a:pPr marL="0" indent="0">
              <a:buNone/>
            </a:pPr>
            <a:r>
              <a:rPr lang="da-DK" b="1" dirty="0" smtClean="0"/>
              <a:t> Grammatik – ene/ende</a:t>
            </a:r>
          </a:p>
          <a:p>
            <a:r>
              <a:rPr lang="da-DK" dirty="0" smtClean="0"/>
              <a:t>Nemt at organisere </a:t>
            </a:r>
          </a:p>
          <a:p>
            <a:r>
              <a:rPr lang="da-DK" dirty="0" smtClean="0"/>
              <a:t>og forberede ;-)</a:t>
            </a:r>
          </a:p>
          <a:p>
            <a:r>
              <a:rPr lang="da-DK" u="sng" dirty="0" smtClean="0"/>
              <a:t>Refleksion: </a:t>
            </a:r>
          </a:p>
          <a:p>
            <a:r>
              <a:rPr lang="da-DK" dirty="0" smtClean="0"/>
              <a:t>Hvilke muligheder er der i mine fag - og med min elevgruppe - for at integrere denne øvelse? </a:t>
            </a:r>
          </a:p>
          <a:p>
            <a:endParaRPr lang="da-DK" dirty="0"/>
          </a:p>
          <a:p>
            <a:endParaRPr lang="da-DK" dirty="0" smtClean="0"/>
          </a:p>
          <a:p>
            <a:endParaRPr lang="da-DK" dirty="0" smtClean="0"/>
          </a:p>
          <a:p>
            <a:r>
              <a:rPr lang="da-DK" sz="1800" i="1" dirty="0" smtClean="0">
                <a:solidFill>
                  <a:srgbClr val="00B050"/>
                </a:solidFill>
              </a:rPr>
              <a:t>Elevinddragelse; godt for stærke og specielt fagligt svage elever (Undersøgelse, J. Lund, 2007)</a:t>
            </a:r>
          </a:p>
        </p:txBody>
      </p:sp>
      <p:sp>
        <p:nvSpPr>
          <p:cNvPr id="5" name="Pladsholder til sidefod 4"/>
          <p:cNvSpPr>
            <a:spLocks noGrp="1"/>
          </p:cNvSpPr>
          <p:nvPr>
            <p:ph type="ftr" sz="quarter" idx="11"/>
          </p:nvPr>
        </p:nvSpPr>
        <p:spPr/>
        <p:txBody>
          <a:bodyPr/>
          <a:lstStyle/>
          <a:p>
            <a:r>
              <a:rPr lang="da-DK" smtClean="0"/>
              <a:t>Bevægelse, læring og trivsel - TLY</a:t>
            </a:r>
            <a:endParaRPr lang="da-DK"/>
          </a:p>
        </p:txBody>
      </p:sp>
      <p:pic>
        <p:nvPicPr>
          <p:cNvPr id="10" name="Pladsholder til indhold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92548" y="1846263"/>
            <a:ext cx="3079852" cy="4354638"/>
          </a:xfrm>
        </p:spPr>
      </p:pic>
    </p:spTree>
    <p:extLst>
      <p:ext uri="{BB962C8B-B14F-4D97-AF65-F5344CB8AC3E}">
        <p14:creationId xmlns:p14="http://schemas.microsoft.com/office/powerpoint/2010/main" val="745383590"/>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Bevægelse og </a:t>
            </a:r>
            <a:br>
              <a:rPr lang="da-DK" dirty="0" smtClean="0"/>
            </a:br>
            <a:r>
              <a:rPr lang="da-DK" dirty="0" err="1" smtClean="0"/>
              <a:t>Boost</a:t>
            </a:r>
            <a:endParaRPr lang="da-DK" dirty="0"/>
          </a:p>
        </p:txBody>
      </p:sp>
      <p:sp>
        <p:nvSpPr>
          <p:cNvPr id="3" name="Pladsholder til indhold 2"/>
          <p:cNvSpPr>
            <a:spLocks noGrp="1"/>
          </p:cNvSpPr>
          <p:nvPr>
            <p:ph sz="half" idx="1"/>
          </p:nvPr>
        </p:nvSpPr>
        <p:spPr>
          <a:xfrm>
            <a:off x="822959" y="1845734"/>
            <a:ext cx="3841115" cy="4023360"/>
          </a:xfrm>
        </p:spPr>
        <p:txBody>
          <a:bodyPr>
            <a:normAutofit fontScale="25000" lnSpcReduction="20000"/>
          </a:bodyPr>
          <a:lstStyle/>
          <a:p>
            <a:pPr>
              <a:buFont typeface="Wingdings" panose="05000000000000000000" pitchFamily="2" charset="2"/>
              <a:buChar char="v"/>
            </a:pPr>
            <a:r>
              <a:rPr lang="da-DK" sz="5600" dirty="0" smtClean="0"/>
              <a:t>Anerkendelse</a:t>
            </a:r>
          </a:p>
          <a:p>
            <a:pPr>
              <a:buFont typeface="Wingdings" panose="05000000000000000000" pitchFamily="2" charset="2"/>
              <a:buChar char="v"/>
            </a:pPr>
            <a:r>
              <a:rPr lang="da-DK" sz="5600" dirty="0" smtClean="0"/>
              <a:t>Socialkonstruktivistiske tilgang</a:t>
            </a:r>
          </a:p>
          <a:p>
            <a:pPr>
              <a:buFont typeface="Wingdings" panose="05000000000000000000" pitchFamily="2" charset="2"/>
              <a:buChar char="v"/>
            </a:pPr>
            <a:r>
              <a:rPr lang="da-DK" sz="5600" dirty="0" smtClean="0"/>
              <a:t>Viden dannes i social samspil og kommunikation </a:t>
            </a:r>
          </a:p>
          <a:p>
            <a:pPr>
              <a:buFont typeface="Wingdings" panose="05000000000000000000" pitchFamily="2" charset="2"/>
              <a:buChar char="v"/>
            </a:pPr>
            <a:r>
              <a:rPr lang="da-DK" sz="5600" dirty="0" smtClean="0"/>
              <a:t>Skabe en forstyrrelse</a:t>
            </a:r>
          </a:p>
          <a:p>
            <a:pPr marL="0" indent="0">
              <a:buNone/>
            </a:pPr>
            <a:r>
              <a:rPr lang="da-DK" sz="5600" i="1" dirty="0" smtClean="0"/>
              <a:t>”Det </a:t>
            </a:r>
            <a:r>
              <a:rPr lang="da-DK" sz="5600" i="1" dirty="0"/>
              <a:t>handler her om, hvordan man som underviser i samarbejde med eleverne kan skabe et rum, der indeholder og praktiserer anerkendelsen af, at vi ser verden </a:t>
            </a:r>
            <a:r>
              <a:rPr lang="da-DK" sz="5600" i="1" dirty="0" smtClean="0"/>
              <a:t>forskelligt”(</a:t>
            </a:r>
            <a:r>
              <a:rPr lang="da-DK" sz="5600" i="1" dirty="0" err="1" smtClean="0"/>
              <a:t>Boost</a:t>
            </a:r>
            <a:r>
              <a:rPr lang="da-DK" sz="5600" i="1" dirty="0" smtClean="0"/>
              <a:t>)</a:t>
            </a:r>
            <a:endParaRPr lang="da-DK" sz="5600" dirty="0" smtClean="0"/>
          </a:p>
          <a:p>
            <a:pPr marL="0" indent="0">
              <a:buNone/>
            </a:pPr>
            <a:endParaRPr lang="da-DK" sz="5600" dirty="0"/>
          </a:p>
          <a:p>
            <a:pPr marL="0" indent="0">
              <a:buNone/>
            </a:pPr>
            <a:r>
              <a:rPr lang="da-DK" sz="11200" dirty="0" smtClean="0">
                <a:solidFill>
                  <a:srgbClr val="FF0000"/>
                </a:solidFill>
              </a:rPr>
              <a:t>Hvordan integreres en større grad af bevægelse i teknikkerne? </a:t>
            </a:r>
            <a:endParaRPr lang="da-DK" sz="11200" dirty="0">
              <a:solidFill>
                <a:srgbClr val="FF0000"/>
              </a:solidFill>
            </a:endParaRPr>
          </a:p>
          <a:p>
            <a:pPr marL="0" indent="0">
              <a:buNone/>
            </a:pPr>
            <a:endParaRPr lang="da-DK" sz="5600" dirty="0"/>
          </a:p>
          <a:p>
            <a:pPr>
              <a:buFont typeface="Wingdings" panose="05000000000000000000" pitchFamily="2" charset="2"/>
              <a:buChar char="v"/>
            </a:pPr>
            <a:endParaRPr lang="da-DK" sz="5600" dirty="0" smtClean="0"/>
          </a:p>
          <a:p>
            <a:pPr>
              <a:buFont typeface="Wingdings" panose="05000000000000000000" pitchFamily="2" charset="2"/>
              <a:buChar char="v"/>
            </a:pPr>
            <a:endParaRPr lang="da-DK" dirty="0"/>
          </a:p>
          <a:p>
            <a:pPr>
              <a:buFont typeface="Wingdings" panose="05000000000000000000" pitchFamily="2" charset="2"/>
              <a:buChar char="v"/>
            </a:pPr>
            <a:endParaRPr lang="da-DK" dirty="0" smtClean="0"/>
          </a:p>
          <a:p>
            <a:pPr marL="0" indent="0">
              <a:buNone/>
            </a:pPr>
            <a:r>
              <a:rPr lang="da-DK" sz="3100" i="1" dirty="0">
                <a:solidFill>
                  <a:srgbClr val="FF0000"/>
                </a:solidFill>
              </a:rPr>
              <a:t>Intelligens er ikke noget vi har. Det er noget vi gør. Børn tænker med hele </a:t>
            </a:r>
            <a:r>
              <a:rPr lang="da-DK" sz="3100" i="1" dirty="0" smtClean="0">
                <a:solidFill>
                  <a:srgbClr val="FF0000"/>
                </a:solidFill>
              </a:rPr>
              <a:t>kroppen(K. Fredens)</a:t>
            </a:r>
            <a:endParaRPr lang="da-DK" sz="3100" i="1" dirty="0">
              <a:solidFill>
                <a:srgbClr val="FF0000"/>
              </a:solidFill>
            </a:endParaRPr>
          </a:p>
          <a:p>
            <a:pPr marL="0" indent="0">
              <a:buNone/>
            </a:pPr>
            <a:endParaRPr lang="da-DK" dirty="0"/>
          </a:p>
        </p:txBody>
      </p:sp>
      <p:sp>
        <p:nvSpPr>
          <p:cNvPr id="5" name="Pladsholder til sidefod 4"/>
          <p:cNvSpPr>
            <a:spLocks noGrp="1"/>
          </p:cNvSpPr>
          <p:nvPr>
            <p:ph type="ftr" sz="quarter" idx="11"/>
          </p:nvPr>
        </p:nvSpPr>
        <p:spPr/>
        <p:txBody>
          <a:bodyPr/>
          <a:lstStyle/>
          <a:p>
            <a:r>
              <a:rPr lang="da-DK" dirty="0" smtClean="0"/>
              <a:t>Bevægelse, læring og trivsel - TLY</a:t>
            </a:r>
            <a:endParaRPr lang="da-DK" dirty="0"/>
          </a:p>
        </p:txBody>
      </p:sp>
      <p:pic>
        <p:nvPicPr>
          <p:cNvPr id="7" name="Pladsholder til indhold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39375" y="519437"/>
            <a:ext cx="3702050" cy="2776537"/>
          </a:xfrm>
        </p:spPr>
      </p:pic>
      <p:pic>
        <p:nvPicPr>
          <p:cNvPr id="8" name="Bille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9375" y="3501008"/>
            <a:ext cx="3713659" cy="2785244"/>
          </a:xfrm>
          <a:prstGeom prst="rect">
            <a:avLst/>
          </a:prstGeom>
        </p:spPr>
      </p:pic>
    </p:spTree>
    <p:extLst>
      <p:ext uri="{BB962C8B-B14F-4D97-AF65-F5344CB8AC3E}">
        <p14:creationId xmlns:p14="http://schemas.microsoft.com/office/powerpoint/2010/main" val="4087229948"/>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Links/materialer</a:t>
            </a:r>
            <a:endParaRPr lang="da-DK" dirty="0"/>
          </a:p>
        </p:txBody>
      </p:sp>
      <p:sp>
        <p:nvSpPr>
          <p:cNvPr id="3" name="Pladsholder til indhold 2"/>
          <p:cNvSpPr>
            <a:spLocks noGrp="1"/>
          </p:cNvSpPr>
          <p:nvPr>
            <p:ph sz="half" idx="1"/>
          </p:nvPr>
        </p:nvSpPr>
        <p:spPr/>
        <p:txBody>
          <a:bodyPr>
            <a:normAutofit fontScale="62500" lnSpcReduction="20000"/>
          </a:bodyPr>
          <a:lstStyle/>
          <a:p>
            <a:r>
              <a:rPr lang="da-DK" sz="2800" dirty="0" smtClean="0"/>
              <a:t>Forskellige undersøgelser om sammenhæng mellem bevægelse </a:t>
            </a:r>
            <a:r>
              <a:rPr lang="da-DK" sz="2800" dirty="0"/>
              <a:t>og læring: </a:t>
            </a:r>
            <a:endParaRPr lang="da-DK" sz="2800" dirty="0" smtClean="0"/>
          </a:p>
          <a:p>
            <a:r>
              <a:rPr lang="da-DK" sz="2800" dirty="0" smtClean="0">
                <a:hlinkClick r:id="rId2"/>
              </a:rPr>
              <a:t>http</a:t>
            </a:r>
            <a:r>
              <a:rPr lang="da-DK" sz="2800" dirty="0">
                <a:hlinkClick r:id="rId2"/>
              </a:rPr>
              <a:t>://kroppeniundervisningen.dk/?</a:t>
            </a:r>
            <a:r>
              <a:rPr lang="da-DK" sz="2800" dirty="0" smtClean="0">
                <a:hlinkClick r:id="rId2"/>
              </a:rPr>
              <a:t>page_id=35</a:t>
            </a:r>
            <a:endParaRPr lang="da-DK" sz="2800" dirty="0" smtClean="0"/>
          </a:p>
          <a:p>
            <a:endParaRPr lang="da-DK" sz="2800" dirty="0" smtClean="0"/>
          </a:p>
          <a:p>
            <a:r>
              <a:rPr lang="da-DK" sz="2800" dirty="0" smtClean="0"/>
              <a:t>Godt sted at hente links, som er opdelt efter de 6 typer af bevægelse:</a:t>
            </a:r>
          </a:p>
          <a:p>
            <a:r>
              <a:rPr lang="da-DK" sz="2800" dirty="0">
                <a:hlinkClick r:id="rId2"/>
              </a:rPr>
              <a:t>http://kroppeniundervisningen.dk/?</a:t>
            </a:r>
            <a:r>
              <a:rPr lang="da-DK" sz="2800" dirty="0" smtClean="0">
                <a:hlinkClick r:id="rId2"/>
              </a:rPr>
              <a:t>page_id=35</a:t>
            </a:r>
            <a:endParaRPr lang="da-DK" sz="2800" dirty="0" smtClean="0"/>
          </a:p>
          <a:p>
            <a:endParaRPr lang="da-DK" dirty="0" smtClean="0"/>
          </a:p>
          <a:p>
            <a:endParaRPr lang="da-DK" dirty="0"/>
          </a:p>
          <a:p>
            <a:pPr marL="0" indent="0">
              <a:buNone/>
            </a:pPr>
            <a:r>
              <a:rPr lang="da-DK" dirty="0" smtClean="0"/>
              <a:t> </a:t>
            </a:r>
          </a:p>
          <a:p>
            <a:endParaRPr lang="da-DK" dirty="0"/>
          </a:p>
          <a:p>
            <a:endParaRPr lang="da-DK" dirty="0"/>
          </a:p>
        </p:txBody>
      </p:sp>
      <p:pic>
        <p:nvPicPr>
          <p:cNvPr id="9" name="Pladsholder til indhold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64075" y="1988841"/>
            <a:ext cx="3702050" cy="3257054"/>
          </a:xfrm>
        </p:spPr>
      </p:pic>
      <p:sp>
        <p:nvSpPr>
          <p:cNvPr id="4" name="Pladsholder til sidefod 3"/>
          <p:cNvSpPr>
            <a:spLocks noGrp="1"/>
          </p:cNvSpPr>
          <p:nvPr>
            <p:ph type="ftr" sz="quarter" idx="11"/>
          </p:nvPr>
        </p:nvSpPr>
        <p:spPr/>
        <p:txBody>
          <a:bodyPr/>
          <a:lstStyle/>
          <a:p>
            <a:r>
              <a:rPr lang="da-DK" dirty="0" smtClean="0"/>
              <a:t>Bevægelse, læring og trivsel - TLY</a:t>
            </a:r>
            <a:endParaRPr lang="da-DK" dirty="0"/>
          </a:p>
        </p:txBody>
      </p:sp>
    </p:spTree>
    <p:extLst>
      <p:ext uri="{BB962C8B-B14F-4D97-AF65-F5344CB8AC3E}">
        <p14:creationId xmlns:p14="http://schemas.microsoft.com/office/powerpoint/2010/main" val="1681806674"/>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smtClean="0"/>
              <a:t>Egne erfaringer - didaktisk</a:t>
            </a:r>
            <a:endParaRPr lang="da-DK" dirty="0"/>
          </a:p>
        </p:txBody>
      </p:sp>
      <p:sp>
        <p:nvSpPr>
          <p:cNvPr id="2" name="Pladsholder til indhold 1"/>
          <p:cNvSpPr>
            <a:spLocks noGrp="1"/>
          </p:cNvSpPr>
          <p:nvPr>
            <p:ph sz="half" idx="1"/>
          </p:nvPr>
        </p:nvSpPr>
        <p:spPr/>
        <p:txBody>
          <a:bodyPr>
            <a:normAutofit fontScale="85000" lnSpcReduction="20000"/>
          </a:bodyPr>
          <a:lstStyle/>
          <a:p>
            <a:pPr>
              <a:buFont typeface="Wingdings" panose="05000000000000000000" pitchFamily="2" charset="2"/>
              <a:buChar char="ü"/>
            </a:pPr>
            <a:r>
              <a:rPr lang="da-DK" sz="2600" dirty="0" smtClean="0"/>
              <a:t>Italesætte en </a:t>
            </a:r>
            <a:r>
              <a:rPr lang="da-DK" sz="2600" b="1" dirty="0" smtClean="0"/>
              <a:t>anerkendende</a:t>
            </a:r>
            <a:r>
              <a:rPr lang="da-DK" sz="2600" dirty="0" smtClean="0"/>
              <a:t> bevægelseskultur</a:t>
            </a:r>
          </a:p>
          <a:p>
            <a:pPr>
              <a:buFont typeface="Wingdings" panose="05000000000000000000" pitchFamily="2" charset="2"/>
              <a:buChar char="ü"/>
            </a:pPr>
            <a:r>
              <a:rPr lang="da-DK" sz="2600" dirty="0" smtClean="0"/>
              <a:t>Gør det tydeligt at bevægelse er sjovt, MEN IKKE  KUN FOR SJOVT</a:t>
            </a:r>
          </a:p>
          <a:p>
            <a:pPr>
              <a:buFont typeface="Wingdings" panose="05000000000000000000" pitchFamily="2" charset="2"/>
              <a:buChar char="ü"/>
            </a:pPr>
            <a:r>
              <a:rPr lang="da-DK" sz="2600" dirty="0" smtClean="0"/>
              <a:t> Klare </a:t>
            </a:r>
            <a:r>
              <a:rPr lang="da-DK" sz="2600" dirty="0"/>
              <a:t>rammer </a:t>
            </a:r>
            <a:r>
              <a:rPr lang="da-DK" sz="2600" dirty="0" smtClean="0"/>
              <a:t>og mål</a:t>
            </a:r>
            <a:r>
              <a:rPr lang="da-DK" sz="2600" dirty="0"/>
              <a:t> </a:t>
            </a:r>
            <a:r>
              <a:rPr lang="da-DK" sz="2600" dirty="0" smtClean="0"/>
              <a:t>for en aktivitet(husk tid til refleksion undervejs)</a:t>
            </a:r>
          </a:p>
          <a:p>
            <a:pPr>
              <a:buFont typeface="Wingdings" panose="05000000000000000000" pitchFamily="2" charset="2"/>
              <a:buChar char="ü"/>
            </a:pPr>
            <a:r>
              <a:rPr lang="da-DK" sz="2600" dirty="0" smtClean="0"/>
              <a:t> Udvælg en aktivitetsleder til gruppeaktiviteter</a:t>
            </a:r>
          </a:p>
          <a:p>
            <a:pPr>
              <a:buFont typeface="Wingdings" panose="05000000000000000000" pitchFamily="2" charset="2"/>
              <a:buChar char="ü"/>
            </a:pPr>
            <a:r>
              <a:rPr lang="da-DK" sz="2600" dirty="0"/>
              <a:t> </a:t>
            </a:r>
            <a:r>
              <a:rPr lang="da-DK" sz="2600" dirty="0" smtClean="0"/>
              <a:t>Overvej lærerrollen(og graden af elevmedbestemmelse)</a:t>
            </a:r>
            <a:endParaRPr lang="da-DK" dirty="0"/>
          </a:p>
          <a:p>
            <a:endParaRPr lang="da-DK" dirty="0"/>
          </a:p>
        </p:txBody>
      </p:sp>
      <p:pic>
        <p:nvPicPr>
          <p:cNvPr id="6" name="Pladsholder til indhold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64075" y="1845734"/>
            <a:ext cx="3702050" cy="4023360"/>
          </a:xfrm>
        </p:spPr>
      </p:pic>
      <p:sp>
        <p:nvSpPr>
          <p:cNvPr id="3" name="Pladsholder til sidefod 2"/>
          <p:cNvSpPr>
            <a:spLocks noGrp="1"/>
          </p:cNvSpPr>
          <p:nvPr>
            <p:ph type="ftr" sz="quarter" idx="11"/>
          </p:nvPr>
        </p:nvSpPr>
        <p:spPr/>
        <p:txBody>
          <a:bodyPr/>
          <a:lstStyle/>
          <a:p>
            <a:r>
              <a:rPr lang="da-DK" dirty="0" smtClean="0"/>
              <a:t>Bevægelse, læring og trivsel - TLY</a:t>
            </a:r>
            <a:endParaRPr lang="da-DK" dirty="0"/>
          </a:p>
        </p:txBody>
      </p:sp>
    </p:spTree>
    <p:extLst>
      <p:ext uri="{BB962C8B-B14F-4D97-AF65-F5344CB8AC3E}">
        <p14:creationId xmlns:p14="http://schemas.microsoft.com/office/powerpoint/2010/main" val="21970543"/>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”Hvor meget skal vi bevæge os, Mikael?”</a:t>
            </a:r>
            <a:endParaRPr lang="da-DK" dirty="0"/>
          </a:p>
        </p:txBody>
      </p:sp>
      <p:sp>
        <p:nvSpPr>
          <p:cNvPr id="3" name="Undertitel 2"/>
          <p:cNvSpPr>
            <a:spLocks noGrp="1"/>
          </p:cNvSpPr>
          <p:nvPr>
            <p:ph sz="half" idx="1"/>
          </p:nvPr>
        </p:nvSpPr>
        <p:spPr/>
        <p:txBody>
          <a:bodyPr>
            <a:normAutofit/>
          </a:bodyPr>
          <a:lstStyle/>
          <a:p>
            <a:r>
              <a:rPr lang="da-DK" dirty="0" smtClean="0">
                <a:solidFill>
                  <a:srgbClr val="0070C0"/>
                </a:solidFill>
              </a:rPr>
              <a:t>Workshop med deltagere som har forskellige forventninger!</a:t>
            </a:r>
          </a:p>
          <a:p>
            <a:r>
              <a:rPr lang="da-DK" dirty="0" smtClean="0">
                <a:solidFill>
                  <a:srgbClr val="0070C0"/>
                </a:solidFill>
              </a:rPr>
              <a:t>- En didaktisk workshop </a:t>
            </a:r>
          </a:p>
          <a:p>
            <a:r>
              <a:rPr lang="da-DK" dirty="0" smtClean="0">
                <a:solidFill>
                  <a:srgbClr val="0070C0"/>
                </a:solidFill>
              </a:rPr>
              <a:t>- Med bold + arm</a:t>
            </a:r>
            <a:endParaRPr lang="da-DK" dirty="0">
              <a:solidFill>
                <a:srgbClr val="0070C0"/>
              </a:solidFill>
            </a:endParaRPr>
          </a:p>
        </p:txBody>
      </p:sp>
      <p:pic>
        <p:nvPicPr>
          <p:cNvPr id="5" name="Pladsholder til indhold 5" descr="C:\Users\ES_Lærer\Dropbox\Grydemoseskolen\Diverse\Billeder\2017-03-30 10.32.43.jp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851356" y="1846263"/>
            <a:ext cx="3327488" cy="4022725"/>
          </a:xfrm>
          <a:prstGeom prst="rect">
            <a:avLst/>
          </a:prstGeom>
          <a:noFill/>
          <a:ln>
            <a:noFill/>
          </a:ln>
        </p:spPr>
      </p:pic>
      <p:pic>
        <p:nvPicPr>
          <p:cNvPr id="6" name="Pladsholder til indhold 5" descr="C:\Users\ES_Lærer\Dropbox\Grydemoseskolen\Diverse\Billeder\2017-03-30 10.32.43.jpg"/>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503420" y="1846053"/>
            <a:ext cx="4023360" cy="4022725"/>
          </a:xfrm>
          <a:prstGeom prst="rect">
            <a:avLst/>
          </a:prstGeom>
          <a:noFill/>
          <a:ln>
            <a:noFill/>
          </a:ln>
        </p:spPr>
      </p:pic>
    </p:spTree>
    <p:extLst>
      <p:ext uri="{BB962C8B-B14F-4D97-AF65-F5344CB8AC3E}">
        <p14:creationId xmlns:p14="http://schemas.microsoft.com/office/powerpoint/2010/main" val="3524759172"/>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Gør bevægelsen synlig for elever</a:t>
            </a:r>
            <a:endParaRPr lang="da-DK" dirty="0"/>
          </a:p>
        </p:txBody>
      </p:sp>
      <p:sp>
        <p:nvSpPr>
          <p:cNvPr id="4" name="Pladsholder til sidefod 3"/>
          <p:cNvSpPr>
            <a:spLocks noGrp="1"/>
          </p:cNvSpPr>
          <p:nvPr>
            <p:ph type="ftr" sz="quarter" idx="11"/>
          </p:nvPr>
        </p:nvSpPr>
        <p:spPr/>
        <p:txBody>
          <a:bodyPr/>
          <a:lstStyle/>
          <a:p>
            <a:r>
              <a:rPr lang="da-DK" dirty="0" smtClean="0"/>
              <a:t>Bevægelse, læring og trivsel - TLY</a:t>
            </a:r>
            <a:endParaRPr lang="da-DK" dirty="0"/>
          </a:p>
        </p:txBody>
      </p:sp>
      <p:sp>
        <p:nvSpPr>
          <p:cNvPr id="3" name="Pladsholder til indhold 2"/>
          <p:cNvSpPr>
            <a:spLocks noGrp="1"/>
          </p:cNvSpPr>
          <p:nvPr>
            <p:ph sz="quarter" idx="13"/>
          </p:nvPr>
        </p:nvSpPr>
        <p:spPr>
          <a:xfrm>
            <a:off x="676655" y="2679192"/>
            <a:ext cx="3175265" cy="3447288"/>
          </a:xfrm>
        </p:spPr>
        <p:txBody>
          <a:bodyPr/>
          <a:lstStyle/>
          <a:p>
            <a:pPr marL="0" indent="0">
              <a:buNone/>
            </a:pPr>
            <a:endParaRPr lang="da-DK" sz="1800" dirty="0"/>
          </a:p>
          <a:p>
            <a:pPr marL="0" indent="0">
              <a:buNone/>
            </a:pPr>
            <a:endParaRPr lang="da-DK" sz="1800" dirty="0" smtClean="0"/>
          </a:p>
          <a:p>
            <a:pPr marL="0" indent="0">
              <a:buNone/>
            </a:pPr>
            <a:endParaRPr lang="da-DK" dirty="0" smtClean="0"/>
          </a:p>
        </p:txBody>
      </p:sp>
      <p:pic>
        <p:nvPicPr>
          <p:cNvPr id="5" name="Pladsholder til indhold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645025" y="2664619"/>
            <a:ext cx="3822700" cy="2867025"/>
          </a:xfrm>
        </p:spPr>
      </p:pic>
      <p:pic>
        <p:nvPicPr>
          <p:cNvPr id="7" name="Bille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37360"/>
            <a:ext cx="9144000" cy="5120639"/>
          </a:xfrm>
          <a:prstGeom prst="rect">
            <a:avLst/>
          </a:prstGeom>
        </p:spPr>
      </p:pic>
    </p:spTree>
    <p:extLst>
      <p:ext uri="{BB962C8B-B14F-4D97-AF65-F5344CB8AC3E}">
        <p14:creationId xmlns:p14="http://schemas.microsoft.com/office/powerpoint/2010/main" val="2768501977"/>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kollegaer</a:t>
            </a:r>
            <a:endParaRPr lang="da-DK" dirty="0"/>
          </a:p>
        </p:txBody>
      </p:sp>
      <p:sp>
        <p:nvSpPr>
          <p:cNvPr id="4" name="Pladsholder til sidefod 3"/>
          <p:cNvSpPr>
            <a:spLocks noGrp="1"/>
          </p:cNvSpPr>
          <p:nvPr>
            <p:ph type="ftr" sz="quarter" idx="11"/>
          </p:nvPr>
        </p:nvSpPr>
        <p:spPr/>
        <p:txBody>
          <a:bodyPr/>
          <a:lstStyle/>
          <a:p>
            <a:r>
              <a:rPr lang="da-DK" dirty="0" smtClean="0"/>
              <a:t>Bevægelse, læring og trivsel - TLY</a:t>
            </a:r>
            <a:endParaRPr lang="da-DK" dirty="0"/>
          </a:p>
        </p:txBody>
      </p:sp>
      <p:pic>
        <p:nvPicPr>
          <p:cNvPr id="5" name="Picture 4" descr="https://lh6.googleusercontent.com/tm0qImEhwOjbOdvQ6QXuS5T1UGOJvzhQRqHTiSy-iti_UICv9t8vonGsbhe7JVYskudRRUfiHygjfqC29EzSn17lZYoRiEnAjBpUyJDzPjvrYgtwIDuT7SdsO42gNJjxF9u-0xww"/>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293169" y="1916832"/>
            <a:ext cx="4177145" cy="3811385"/>
          </a:xfrm>
          <a:prstGeom prst="rect">
            <a:avLst/>
          </a:prstGeom>
          <a:noFill/>
          <a:extLst>
            <a:ext uri="{909E8E84-426E-40DD-AFC4-6F175D3DCCD1}">
              <a14:hiddenFill xmlns:a14="http://schemas.microsoft.com/office/drawing/2010/main">
                <a:solidFill>
                  <a:srgbClr val="FFFFFF"/>
                </a:solidFill>
              </a14:hiddenFill>
            </a:ext>
          </a:extLst>
        </p:spPr>
      </p:pic>
      <p:pic>
        <p:nvPicPr>
          <p:cNvPr id="6" name="Bille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668" y="1916832"/>
            <a:ext cx="3370349" cy="3857426"/>
          </a:xfrm>
          <a:prstGeom prst="rect">
            <a:avLst/>
          </a:prstGeom>
        </p:spPr>
      </p:pic>
    </p:spTree>
    <p:extLst>
      <p:ext uri="{BB962C8B-B14F-4D97-AF65-F5344CB8AC3E}">
        <p14:creationId xmlns:p14="http://schemas.microsoft.com/office/powerpoint/2010/main" val="2716349661"/>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…og forældre</a:t>
            </a:r>
            <a:endParaRPr lang="da-DK" dirty="0"/>
          </a:p>
        </p:txBody>
      </p:sp>
      <p:pic>
        <p:nvPicPr>
          <p:cNvPr id="5" name="Pladsholder til indhol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2960" y="1783549"/>
            <a:ext cx="3316992" cy="4381756"/>
          </a:xfrm>
        </p:spPr>
      </p:pic>
      <p:sp>
        <p:nvSpPr>
          <p:cNvPr id="4" name="Pladsholder til sidefod 3"/>
          <p:cNvSpPr>
            <a:spLocks noGrp="1"/>
          </p:cNvSpPr>
          <p:nvPr>
            <p:ph type="ftr" sz="quarter" idx="11"/>
          </p:nvPr>
        </p:nvSpPr>
        <p:spPr/>
        <p:txBody>
          <a:bodyPr/>
          <a:lstStyle/>
          <a:p>
            <a:r>
              <a:rPr lang="da-DK" dirty="0" smtClean="0"/>
              <a:t>Bevægelse, læring og trivsel - TLY</a:t>
            </a:r>
            <a:endParaRPr lang="da-DK" dirty="0"/>
          </a:p>
        </p:txBody>
      </p:sp>
      <p:pic>
        <p:nvPicPr>
          <p:cNvPr id="6" name="Bille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3195" y="2132856"/>
            <a:ext cx="4283565" cy="4032449"/>
          </a:xfrm>
          <a:prstGeom prst="rect">
            <a:avLst/>
          </a:prstGeom>
        </p:spPr>
      </p:pic>
    </p:spTree>
    <p:extLst>
      <p:ext uri="{BB962C8B-B14F-4D97-AF65-F5344CB8AC3E}">
        <p14:creationId xmlns:p14="http://schemas.microsoft.com/office/powerpoint/2010/main" val="2318299653"/>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Hvordan anvendes BIU-aktiviteter i min undervisning?</a:t>
            </a:r>
            <a:endParaRPr lang="da-DK" dirty="0"/>
          </a:p>
        </p:txBody>
      </p:sp>
      <p:pic>
        <p:nvPicPr>
          <p:cNvPr id="7" name="Pladsholder til indhold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22325" y="1845736"/>
            <a:ext cx="3703638" cy="4319568"/>
          </a:xfrm>
        </p:spPr>
      </p:pic>
      <p:sp>
        <p:nvSpPr>
          <p:cNvPr id="6" name="Pladsholder til indhold 5"/>
          <p:cNvSpPr>
            <a:spLocks noGrp="1"/>
          </p:cNvSpPr>
          <p:nvPr>
            <p:ph sz="half" idx="2"/>
          </p:nvPr>
        </p:nvSpPr>
        <p:spPr/>
        <p:txBody>
          <a:bodyPr/>
          <a:lstStyle/>
          <a:p>
            <a:pPr>
              <a:buFont typeface="Wingdings" panose="05000000000000000000" pitchFamily="2" charset="2"/>
              <a:buChar char="ü"/>
            </a:pPr>
            <a:r>
              <a:rPr lang="da-DK" dirty="0" smtClean="0"/>
              <a:t>Fysisk, psykisk, kognitivt eller socialt mål?</a:t>
            </a:r>
          </a:p>
          <a:p>
            <a:pPr>
              <a:buFont typeface="Wingdings" panose="05000000000000000000" pitchFamily="2" charset="2"/>
              <a:buChar char="ü"/>
            </a:pPr>
            <a:r>
              <a:rPr lang="da-DK" dirty="0" smtClean="0"/>
              <a:t>Placering?</a:t>
            </a:r>
          </a:p>
          <a:p>
            <a:pPr>
              <a:buFont typeface="Wingdings" panose="05000000000000000000" pitchFamily="2" charset="2"/>
              <a:buChar char="ü"/>
            </a:pPr>
            <a:r>
              <a:rPr lang="da-DK" dirty="0" smtClean="0"/>
              <a:t>Organisering(cirkel, firkant, stafet)?</a:t>
            </a:r>
          </a:p>
          <a:p>
            <a:pPr>
              <a:buFont typeface="Wingdings" panose="05000000000000000000" pitchFamily="2" charset="2"/>
              <a:buChar char="ü"/>
            </a:pPr>
            <a:r>
              <a:rPr lang="da-DK" dirty="0" smtClean="0"/>
              <a:t>Grupper eller plenum?</a:t>
            </a:r>
          </a:p>
          <a:p>
            <a:pPr>
              <a:buFont typeface="Wingdings" panose="05000000000000000000" pitchFamily="2" charset="2"/>
              <a:buChar char="ü"/>
            </a:pPr>
            <a:r>
              <a:rPr lang="da-DK" dirty="0" smtClean="0"/>
              <a:t>Høj eller lav elevinddragelse?</a:t>
            </a:r>
          </a:p>
          <a:p>
            <a:pPr>
              <a:buFont typeface="Wingdings" panose="05000000000000000000" pitchFamily="2" charset="2"/>
              <a:buChar char="ü"/>
            </a:pPr>
            <a:endParaRPr lang="da-DK" dirty="0" smtClean="0"/>
          </a:p>
          <a:p>
            <a:endParaRPr lang="da-DK" dirty="0" smtClean="0"/>
          </a:p>
        </p:txBody>
      </p:sp>
      <p:sp>
        <p:nvSpPr>
          <p:cNvPr id="4" name="Pladsholder til sidefod 3"/>
          <p:cNvSpPr>
            <a:spLocks noGrp="1"/>
          </p:cNvSpPr>
          <p:nvPr>
            <p:ph type="ftr" sz="quarter" idx="11"/>
          </p:nvPr>
        </p:nvSpPr>
        <p:spPr/>
        <p:txBody>
          <a:bodyPr/>
          <a:lstStyle/>
          <a:p>
            <a:r>
              <a:rPr lang="da-DK" dirty="0" smtClean="0"/>
              <a:t>Bevægelse, læring og trivsel - TLY</a:t>
            </a:r>
            <a:endParaRPr lang="da-DK" dirty="0"/>
          </a:p>
        </p:txBody>
      </p:sp>
    </p:spTree>
    <p:extLst>
      <p:ext uri="{BB962C8B-B14F-4D97-AF65-F5344CB8AC3E}">
        <p14:creationId xmlns:p14="http://schemas.microsoft.com/office/powerpoint/2010/main" val="45693339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Er hjernen klar?</a:t>
            </a:r>
            <a:endParaRPr lang="da-DK" dirty="0"/>
          </a:p>
        </p:txBody>
      </p:sp>
      <p:sp>
        <p:nvSpPr>
          <p:cNvPr id="3" name="Pladsholder til indhold 2"/>
          <p:cNvSpPr>
            <a:spLocks noGrp="1"/>
          </p:cNvSpPr>
          <p:nvPr>
            <p:ph idx="1"/>
          </p:nvPr>
        </p:nvSpPr>
        <p:spPr/>
        <p:txBody>
          <a:bodyPr/>
          <a:lstStyle/>
          <a:p>
            <a:r>
              <a:rPr lang="da-DK" dirty="0" smtClean="0"/>
              <a:t> - krydsbevægelserne hjælper til læringen</a:t>
            </a:r>
          </a:p>
          <a:p>
            <a:r>
              <a:rPr lang="da-DK" b="1" dirty="0" smtClean="0"/>
              <a:t>”</a:t>
            </a:r>
            <a:r>
              <a:rPr lang="da-DK" b="1" dirty="0" smtClean="0"/>
              <a:t>Bevæg svaret til dagens program</a:t>
            </a:r>
            <a:r>
              <a:rPr lang="da-DK" b="1" dirty="0" smtClean="0"/>
              <a:t>”.</a:t>
            </a:r>
          </a:p>
          <a:p>
            <a:r>
              <a:rPr lang="da-DK" dirty="0" smtClean="0"/>
              <a:t>Formål: </a:t>
            </a:r>
          </a:p>
          <a:p>
            <a:r>
              <a:rPr lang="da-DK" dirty="0" smtClean="0"/>
              <a:t>- Gøre hjernen klar(kognitivt mål)</a:t>
            </a:r>
          </a:p>
          <a:p>
            <a:r>
              <a:rPr lang="da-DK" dirty="0" smtClean="0"/>
              <a:t>- Motorisk træning(fysisk mål)</a:t>
            </a:r>
          </a:p>
          <a:p>
            <a:r>
              <a:rPr lang="da-DK" dirty="0" smtClean="0"/>
              <a:t>- Relationer(socialt mål)</a:t>
            </a:r>
          </a:p>
          <a:p>
            <a:r>
              <a:rPr lang="da-DK" dirty="0" smtClean="0"/>
              <a:t>- Glæde(psykisk mål)</a:t>
            </a:r>
            <a:endParaRPr lang="da-DK" dirty="0" smtClean="0"/>
          </a:p>
          <a:p>
            <a:endParaRPr lang="da-DK" dirty="0"/>
          </a:p>
        </p:txBody>
      </p:sp>
      <p:sp>
        <p:nvSpPr>
          <p:cNvPr id="4" name="Pladsholder til sidefod 3"/>
          <p:cNvSpPr>
            <a:spLocks noGrp="1"/>
          </p:cNvSpPr>
          <p:nvPr>
            <p:ph type="ftr" sz="quarter" idx="11"/>
          </p:nvPr>
        </p:nvSpPr>
        <p:spPr/>
        <p:txBody>
          <a:bodyPr/>
          <a:lstStyle/>
          <a:p>
            <a:r>
              <a:rPr lang="da-DK" dirty="0" smtClean="0"/>
              <a:t>Bevægelse, læring og trivsel - TLY</a:t>
            </a:r>
            <a:endParaRPr lang="da-DK" dirty="0"/>
          </a:p>
        </p:txBody>
      </p:sp>
      <p:pic>
        <p:nvPicPr>
          <p:cNvPr id="5" name="Picture 2" descr="http://videnskab.dk/sites/all/files/imagecache/300x/article_images/9a519f57-28a5-4c33-bb4a-5926437c3ff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583646"/>
            <a:ext cx="3024336" cy="3393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9546536"/>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Bevægelse, læring og trivsel</a:t>
            </a:r>
            <a:br>
              <a:rPr lang="da-DK" dirty="0" smtClean="0"/>
            </a:br>
            <a:r>
              <a:rPr lang="da-DK" dirty="0" smtClean="0"/>
              <a:t>- mest fra læringsperspektivet!</a:t>
            </a:r>
            <a:endParaRPr lang="da-DK" dirty="0"/>
          </a:p>
        </p:txBody>
      </p:sp>
      <p:sp>
        <p:nvSpPr>
          <p:cNvPr id="3" name="Pladsholder til sidefod 2"/>
          <p:cNvSpPr>
            <a:spLocks noGrp="1"/>
          </p:cNvSpPr>
          <p:nvPr>
            <p:ph type="ftr" sz="quarter" idx="11"/>
          </p:nvPr>
        </p:nvSpPr>
        <p:spPr/>
        <p:txBody>
          <a:bodyPr/>
          <a:lstStyle/>
          <a:p>
            <a:r>
              <a:rPr lang="da-DK" smtClean="0"/>
              <a:t>Bevægelse, læring og trivsel - TLY</a:t>
            </a:r>
            <a:endParaRPr lang="da-DK"/>
          </a:p>
        </p:txBody>
      </p:sp>
      <p:sp>
        <p:nvSpPr>
          <p:cNvPr id="4" name="Pladsholder til indhold 3"/>
          <p:cNvSpPr>
            <a:spLocks noGrp="1"/>
          </p:cNvSpPr>
          <p:nvPr>
            <p:ph sz="quarter" idx="13"/>
          </p:nvPr>
        </p:nvSpPr>
        <p:spPr>
          <a:xfrm>
            <a:off x="676655" y="1844824"/>
            <a:ext cx="3822192" cy="4281656"/>
          </a:xfrm>
        </p:spPr>
        <p:txBody>
          <a:bodyPr>
            <a:normAutofit/>
          </a:bodyPr>
          <a:lstStyle/>
          <a:p>
            <a:pPr>
              <a:buFont typeface="Courier New" panose="02070309020205020404" pitchFamily="49" charset="0"/>
              <a:buChar char="o"/>
            </a:pPr>
            <a:r>
              <a:rPr lang="da-DK" dirty="0" smtClean="0"/>
              <a:t> </a:t>
            </a:r>
            <a:r>
              <a:rPr lang="da-DK" dirty="0" smtClean="0">
                <a:solidFill>
                  <a:srgbClr val="0070C0"/>
                </a:solidFill>
              </a:rPr>
              <a:t>Hvad er bevægelse? </a:t>
            </a:r>
          </a:p>
          <a:p>
            <a:pPr>
              <a:buFont typeface="Courier New" panose="02070309020205020404" pitchFamily="49" charset="0"/>
              <a:buChar char="o"/>
            </a:pPr>
            <a:r>
              <a:rPr lang="da-DK" dirty="0" smtClean="0">
                <a:solidFill>
                  <a:srgbClr val="0070C0"/>
                </a:solidFill>
              </a:rPr>
              <a:t> Skabelse af en (motiverende) </a:t>
            </a:r>
            <a:r>
              <a:rPr lang="da-DK" dirty="0">
                <a:solidFill>
                  <a:srgbClr val="0070C0"/>
                </a:solidFill>
              </a:rPr>
              <a:t>b</a:t>
            </a:r>
            <a:r>
              <a:rPr lang="da-DK" dirty="0" smtClean="0">
                <a:solidFill>
                  <a:srgbClr val="0070C0"/>
                </a:solidFill>
              </a:rPr>
              <a:t>evægelseskultur i skolen via elevinddragelse</a:t>
            </a:r>
          </a:p>
          <a:p>
            <a:pPr>
              <a:buFont typeface="Courier New" panose="02070309020205020404" pitchFamily="49" charset="0"/>
              <a:buChar char="o"/>
            </a:pPr>
            <a:r>
              <a:rPr lang="da-DK" dirty="0">
                <a:solidFill>
                  <a:srgbClr val="0070C0"/>
                </a:solidFill>
              </a:rPr>
              <a:t> </a:t>
            </a:r>
            <a:r>
              <a:rPr lang="da-DK" dirty="0" smtClean="0">
                <a:solidFill>
                  <a:srgbClr val="0070C0"/>
                </a:solidFill>
              </a:rPr>
              <a:t>Didaktiske redskaber </a:t>
            </a:r>
          </a:p>
          <a:p>
            <a:pPr>
              <a:buFont typeface="Courier New" panose="02070309020205020404" pitchFamily="49" charset="0"/>
              <a:buChar char="o"/>
            </a:pPr>
            <a:r>
              <a:rPr lang="da-DK" dirty="0" smtClean="0">
                <a:solidFill>
                  <a:srgbClr val="0070C0"/>
                </a:solidFill>
              </a:rPr>
              <a:t> Afprøvning af målstyrede aktiviteter til dansk</a:t>
            </a:r>
          </a:p>
          <a:p>
            <a:pPr>
              <a:buFont typeface="Courier New" panose="02070309020205020404" pitchFamily="49" charset="0"/>
              <a:buChar char="o"/>
            </a:pPr>
            <a:r>
              <a:rPr lang="da-DK" dirty="0">
                <a:solidFill>
                  <a:srgbClr val="0070C0"/>
                </a:solidFill>
              </a:rPr>
              <a:t> </a:t>
            </a:r>
            <a:r>
              <a:rPr lang="da-DK" dirty="0" smtClean="0">
                <a:solidFill>
                  <a:srgbClr val="0070C0"/>
                </a:solidFill>
              </a:rPr>
              <a:t>Implementering af bevægelse i egen undervisning -  HVORDAN?</a:t>
            </a:r>
          </a:p>
          <a:p>
            <a:pPr>
              <a:buFont typeface="Courier New" panose="02070309020205020404" pitchFamily="49" charset="0"/>
              <a:buChar char="o"/>
            </a:pPr>
            <a:endParaRPr lang="da-DK" dirty="0" smtClean="0"/>
          </a:p>
          <a:p>
            <a:endParaRPr lang="da-DK" dirty="0" smtClean="0"/>
          </a:p>
          <a:p>
            <a:endParaRPr lang="da-DK" dirty="0" smtClean="0"/>
          </a:p>
        </p:txBody>
      </p:sp>
      <p:pic>
        <p:nvPicPr>
          <p:cNvPr id="7" name="Pladsholder til indhold 6"/>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211960" y="1737361"/>
            <a:ext cx="4464496" cy="4211919"/>
          </a:xfrm>
        </p:spPr>
      </p:pic>
    </p:spTree>
    <p:extLst>
      <p:ext uri="{BB962C8B-B14F-4D97-AF65-F5344CB8AC3E}">
        <p14:creationId xmlns:p14="http://schemas.microsoft.com/office/powerpoint/2010/main" val="203212754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Hvad ved vi?</a:t>
            </a:r>
            <a:endParaRPr lang="da-DK" dirty="0"/>
          </a:p>
        </p:txBody>
      </p:sp>
      <p:sp>
        <p:nvSpPr>
          <p:cNvPr id="3" name="Pladsholder til indhold 2"/>
          <p:cNvSpPr>
            <a:spLocks noGrp="1"/>
          </p:cNvSpPr>
          <p:nvPr>
            <p:ph sz="half" idx="1"/>
          </p:nvPr>
        </p:nvSpPr>
        <p:spPr/>
        <p:txBody>
          <a:bodyPr>
            <a:normAutofit lnSpcReduction="10000"/>
          </a:bodyPr>
          <a:lstStyle/>
          <a:p>
            <a:pPr defTabSz="210311">
              <a:lnSpc>
                <a:spcPct val="100000"/>
              </a:lnSpc>
              <a:spcBef>
                <a:spcPts val="400"/>
              </a:spcBef>
              <a:buFont typeface="Wingdings" panose="05000000000000000000" pitchFamily="2" charset="2"/>
              <a:buChar char="ü"/>
              <a:defRPr sz="1656">
                <a:latin typeface="Fedra Serif B Std Medium"/>
                <a:ea typeface="Fedra Serif B Std Medium"/>
                <a:cs typeface="Fedra Serif B Std Medium"/>
                <a:sym typeface="Fedra Serif B Std Medium"/>
              </a:defRPr>
            </a:pPr>
            <a:r>
              <a:rPr lang="da-DK" dirty="0">
                <a:solidFill>
                  <a:srgbClr val="0070C0"/>
                </a:solidFill>
              </a:rPr>
              <a:t>For at øge </a:t>
            </a:r>
            <a:r>
              <a:rPr lang="da-DK" b="1" dirty="0">
                <a:solidFill>
                  <a:srgbClr val="0070C0"/>
                </a:solidFill>
                <a:latin typeface="Fedra Serif B Std"/>
                <a:ea typeface="Fedra Serif B Std"/>
                <a:cs typeface="Fedra Serif B Std"/>
                <a:sym typeface="Fedra Serif B Std"/>
              </a:rPr>
              <a:t>koncentrationen</a:t>
            </a:r>
            <a:r>
              <a:rPr lang="da-DK" dirty="0">
                <a:solidFill>
                  <a:srgbClr val="0070C0"/>
                </a:solidFill>
              </a:rPr>
              <a:t> kræver det lav eller moderat intensitet. </a:t>
            </a:r>
          </a:p>
          <a:p>
            <a:pPr defTabSz="210311">
              <a:lnSpc>
                <a:spcPct val="100000"/>
              </a:lnSpc>
              <a:spcBef>
                <a:spcPts val="400"/>
              </a:spcBef>
              <a:buFont typeface="Wingdings" panose="05000000000000000000" pitchFamily="2" charset="2"/>
              <a:buChar char="ü"/>
              <a:defRPr sz="1656">
                <a:latin typeface="Fedra Serif B Std Medium"/>
                <a:ea typeface="Fedra Serif B Std Medium"/>
                <a:cs typeface="Fedra Serif B Std Medium"/>
                <a:sym typeface="Fedra Serif B Std Medium"/>
              </a:defRPr>
            </a:pPr>
            <a:r>
              <a:rPr lang="da-DK" dirty="0" smtClean="0">
                <a:solidFill>
                  <a:srgbClr val="0070C0"/>
                </a:solidFill>
              </a:rPr>
              <a:t>For </a:t>
            </a:r>
            <a:r>
              <a:rPr lang="da-DK" dirty="0">
                <a:solidFill>
                  <a:srgbClr val="0070C0"/>
                </a:solidFill>
              </a:rPr>
              <a:t>at øge </a:t>
            </a:r>
            <a:r>
              <a:rPr lang="da-DK" b="1" dirty="0">
                <a:solidFill>
                  <a:srgbClr val="0070C0"/>
                </a:solidFill>
                <a:latin typeface="Fedra Serif B Std"/>
                <a:ea typeface="Fedra Serif B Std"/>
                <a:cs typeface="Fedra Serif B Std"/>
                <a:sym typeface="Fedra Serif B Std"/>
              </a:rPr>
              <a:t>hukommelsen</a:t>
            </a:r>
            <a:r>
              <a:rPr lang="da-DK" dirty="0">
                <a:solidFill>
                  <a:srgbClr val="0070C0"/>
                </a:solidFill>
              </a:rPr>
              <a:t> kræves der høj intensitet umiddelbart efter en læringssituationen. </a:t>
            </a:r>
          </a:p>
          <a:p>
            <a:pPr defTabSz="210311">
              <a:lnSpc>
                <a:spcPct val="100000"/>
              </a:lnSpc>
              <a:spcBef>
                <a:spcPts val="400"/>
              </a:spcBef>
              <a:buFont typeface="Wingdings" panose="05000000000000000000" pitchFamily="2" charset="2"/>
              <a:buChar char="ü"/>
              <a:defRPr sz="1656">
                <a:latin typeface="Fedra Serif B Std Medium"/>
                <a:ea typeface="Fedra Serif B Std Medium"/>
                <a:cs typeface="Fedra Serif B Std Medium"/>
                <a:sym typeface="Fedra Serif B Std Medium"/>
              </a:defRPr>
            </a:pPr>
            <a:r>
              <a:rPr lang="da-DK" dirty="0" smtClean="0">
                <a:solidFill>
                  <a:srgbClr val="0070C0"/>
                </a:solidFill>
              </a:rPr>
              <a:t>Bevægelsen </a:t>
            </a:r>
            <a:r>
              <a:rPr lang="da-DK" dirty="0">
                <a:solidFill>
                  <a:srgbClr val="0070C0"/>
                </a:solidFill>
              </a:rPr>
              <a:t>skal være struktureret og gennemarbejdet for, at den bliver </a:t>
            </a:r>
            <a:r>
              <a:rPr lang="da-DK" b="1" dirty="0">
                <a:solidFill>
                  <a:srgbClr val="0070C0"/>
                </a:solidFill>
                <a:latin typeface="Fedra Serif B Std"/>
                <a:ea typeface="Fedra Serif B Std"/>
                <a:cs typeface="Fedra Serif B Std"/>
                <a:sym typeface="Fedra Serif B Std"/>
              </a:rPr>
              <a:t>meningsfuld</a:t>
            </a:r>
            <a:r>
              <a:rPr lang="da-DK" dirty="0">
                <a:solidFill>
                  <a:srgbClr val="0070C0"/>
                </a:solidFill>
              </a:rPr>
              <a:t> for eleverne. </a:t>
            </a:r>
          </a:p>
          <a:p>
            <a:pPr defTabSz="210311">
              <a:lnSpc>
                <a:spcPct val="100000"/>
              </a:lnSpc>
              <a:spcBef>
                <a:spcPts val="400"/>
              </a:spcBef>
              <a:buFont typeface="Wingdings" panose="05000000000000000000" pitchFamily="2" charset="2"/>
              <a:buChar char="ü"/>
              <a:defRPr sz="1656">
                <a:latin typeface="Fedra Serif B Std Medium"/>
                <a:ea typeface="Fedra Serif B Std Medium"/>
                <a:cs typeface="Fedra Serif B Std Medium"/>
                <a:sym typeface="Fedra Serif B Std Medium"/>
              </a:defRPr>
            </a:pPr>
            <a:r>
              <a:rPr lang="da-DK" dirty="0" smtClean="0">
                <a:solidFill>
                  <a:srgbClr val="0070C0"/>
                </a:solidFill>
              </a:rPr>
              <a:t>Bevægelse </a:t>
            </a:r>
            <a:r>
              <a:rPr lang="da-DK" dirty="0">
                <a:solidFill>
                  <a:srgbClr val="0070C0"/>
                </a:solidFill>
              </a:rPr>
              <a:t>fremmer </a:t>
            </a:r>
            <a:r>
              <a:rPr lang="da-DK" b="1" dirty="0">
                <a:solidFill>
                  <a:srgbClr val="0070C0"/>
                </a:solidFill>
                <a:latin typeface="Fedra Serif B Std"/>
                <a:ea typeface="Fedra Serif B Std"/>
                <a:cs typeface="Fedra Serif B Std"/>
                <a:sym typeface="Fedra Serif B Std"/>
              </a:rPr>
              <a:t>motivation og variation</a:t>
            </a:r>
            <a:r>
              <a:rPr lang="da-DK" dirty="0">
                <a:solidFill>
                  <a:srgbClr val="0070C0"/>
                </a:solidFill>
              </a:rPr>
              <a:t> i skoledagen </a:t>
            </a:r>
          </a:p>
          <a:p>
            <a:pPr defTabSz="210311">
              <a:lnSpc>
                <a:spcPct val="100000"/>
              </a:lnSpc>
              <a:spcBef>
                <a:spcPts val="0"/>
              </a:spcBef>
              <a:buFont typeface="Wingdings" panose="05000000000000000000" pitchFamily="2" charset="2"/>
              <a:buChar char="ü"/>
              <a:defRPr sz="1656">
                <a:latin typeface="Fedra Serif B Std Medium"/>
                <a:ea typeface="Fedra Serif B Std Medium"/>
                <a:cs typeface="Fedra Serif B Std Medium"/>
                <a:sym typeface="Fedra Serif B Std Medium"/>
              </a:defRPr>
            </a:pPr>
            <a:r>
              <a:rPr lang="da-DK" dirty="0" smtClean="0">
                <a:solidFill>
                  <a:srgbClr val="0070C0"/>
                </a:solidFill>
              </a:rPr>
              <a:t>Fysisk </a:t>
            </a:r>
            <a:r>
              <a:rPr lang="da-DK" dirty="0">
                <a:solidFill>
                  <a:srgbClr val="0070C0"/>
                </a:solidFill>
              </a:rPr>
              <a:t>aktivitet kan være med til at styrke børns </a:t>
            </a:r>
            <a:r>
              <a:rPr lang="da-DK" b="1" dirty="0">
                <a:solidFill>
                  <a:srgbClr val="0070C0"/>
                </a:solidFill>
                <a:latin typeface="Fedra Serif B Std"/>
                <a:ea typeface="Fedra Serif B Std"/>
                <a:cs typeface="Fedra Serif B Std"/>
                <a:sym typeface="Fedra Serif B Std"/>
              </a:rPr>
              <a:t>selvværd</a:t>
            </a:r>
            <a:r>
              <a:rPr lang="da-DK" dirty="0">
                <a:solidFill>
                  <a:srgbClr val="0070C0"/>
                </a:solidFill>
              </a:rPr>
              <a:t> og selvtillid, og gerne når det dyrkes sammen med nogen. Herunder styrkes </a:t>
            </a:r>
            <a:r>
              <a:rPr lang="da-DK" b="1" dirty="0">
                <a:solidFill>
                  <a:srgbClr val="0070C0"/>
                </a:solidFill>
                <a:latin typeface="Fedra Serif B Std"/>
                <a:ea typeface="Fedra Serif B Std"/>
                <a:cs typeface="Fedra Serif B Std"/>
                <a:sym typeface="Fedra Serif B Std"/>
              </a:rPr>
              <a:t>relationen</a:t>
            </a:r>
            <a:r>
              <a:rPr lang="da-DK" dirty="0">
                <a:solidFill>
                  <a:srgbClr val="0070C0"/>
                </a:solidFill>
              </a:rPr>
              <a:t> til henholdsvis jævnaldrende, forældre og lærer/pædagog. </a:t>
            </a:r>
          </a:p>
          <a:p>
            <a:pPr defTabSz="210311">
              <a:lnSpc>
                <a:spcPct val="100000"/>
              </a:lnSpc>
              <a:spcBef>
                <a:spcPts val="400"/>
              </a:spcBef>
              <a:defRPr sz="1656">
                <a:latin typeface="Fedra Serif B Std Medium"/>
                <a:ea typeface="Fedra Serif B Std Medium"/>
                <a:cs typeface="Fedra Serif B Std Medium"/>
                <a:sym typeface="Fedra Serif B Std Medium"/>
              </a:defRPr>
            </a:pPr>
            <a:endParaRPr lang="da-DK" dirty="0">
              <a:solidFill>
                <a:srgbClr val="0070C0"/>
              </a:solidFill>
            </a:endParaRPr>
          </a:p>
        </p:txBody>
      </p:sp>
      <p:sp>
        <p:nvSpPr>
          <p:cNvPr id="4" name="Pladsholder til sidefod 3"/>
          <p:cNvSpPr>
            <a:spLocks noGrp="1"/>
          </p:cNvSpPr>
          <p:nvPr>
            <p:ph type="ftr" sz="quarter" idx="11"/>
          </p:nvPr>
        </p:nvSpPr>
        <p:spPr/>
        <p:txBody>
          <a:bodyPr/>
          <a:lstStyle/>
          <a:p>
            <a:r>
              <a:rPr lang="da-DK" smtClean="0"/>
              <a:t>Bevægelse, læring og trivsel - TLY</a:t>
            </a:r>
            <a:endParaRPr lang="da-DK" dirty="0"/>
          </a:p>
        </p:txBody>
      </p:sp>
      <p:pic>
        <p:nvPicPr>
          <p:cNvPr id="6" name="Picture 2" descr="bevægelsesglæde_tekst.png"/>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23123" y="1846263"/>
            <a:ext cx="3583954" cy="4022725"/>
          </a:xfrm>
          <a:prstGeom prst="rect">
            <a:avLst/>
          </a:prstGeom>
        </p:spPr>
      </p:pic>
    </p:spTree>
    <p:extLst>
      <p:ext uri="{BB962C8B-B14F-4D97-AF65-F5344CB8AC3E}">
        <p14:creationId xmlns:p14="http://schemas.microsoft.com/office/powerpoint/2010/main" val="3672204983"/>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Warm</a:t>
            </a:r>
            <a:r>
              <a:rPr lang="da-DK" dirty="0" smtClean="0"/>
              <a:t> Up m. BIU</a:t>
            </a:r>
            <a:endParaRPr lang="da-DK" dirty="0"/>
          </a:p>
        </p:txBody>
      </p:sp>
      <p:sp>
        <p:nvSpPr>
          <p:cNvPr id="3" name="Pladsholder til indhold 2"/>
          <p:cNvSpPr>
            <a:spLocks noGrp="1"/>
          </p:cNvSpPr>
          <p:nvPr>
            <p:ph type="body" idx="1"/>
          </p:nvPr>
        </p:nvSpPr>
        <p:spPr>
          <a:xfrm>
            <a:off x="822960" y="1846052"/>
            <a:ext cx="3100968" cy="4319252"/>
          </a:xfrm>
        </p:spPr>
        <p:txBody>
          <a:bodyPr>
            <a:normAutofit fontScale="47500" lnSpcReduction="20000"/>
          </a:bodyPr>
          <a:lstStyle/>
          <a:p>
            <a:r>
              <a:rPr lang="da-DK" sz="2900" b="1" dirty="0" smtClean="0"/>
              <a:t>”Hurtig på aftrækkeren”(Legende aktivitet)</a:t>
            </a:r>
          </a:p>
          <a:p>
            <a:r>
              <a:rPr lang="da-DK" sz="2200" b="1" dirty="0" smtClean="0"/>
              <a:t>Materiale:</a:t>
            </a:r>
            <a:endParaRPr lang="da-DK" sz="2200" b="1" dirty="0"/>
          </a:p>
          <a:p>
            <a:r>
              <a:rPr lang="da-DK" sz="2900" dirty="0">
                <a:hlinkClick r:id="rId2"/>
              </a:rPr>
              <a:t>http://</a:t>
            </a:r>
            <a:r>
              <a:rPr lang="da-DK" sz="2900" dirty="0" smtClean="0">
                <a:hlinkClick r:id="rId2"/>
              </a:rPr>
              <a:t>www.emu.dk/sites/default/files/Eksemplariske%20aktiviteter%20med%20bev%C3%A6gelse%20integreret%20i%20undervisningen%20i%20udskolingen.pdf</a:t>
            </a:r>
            <a:endParaRPr lang="da-DK" dirty="0"/>
          </a:p>
          <a:p>
            <a:pPr marL="342900" indent="-342900">
              <a:buFont typeface="Wingdings" panose="05000000000000000000" pitchFamily="2" charset="2"/>
              <a:buChar char="ü"/>
            </a:pPr>
            <a:r>
              <a:rPr lang="da-DK" b="1" dirty="0" smtClean="0"/>
              <a:t>1 Aktivitetsleder til hver gruppe </a:t>
            </a:r>
          </a:p>
          <a:p>
            <a:pPr marL="342900" indent="-342900">
              <a:buFont typeface="Wingdings" panose="05000000000000000000" pitchFamily="2" charset="2"/>
              <a:buChar char="ü"/>
            </a:pPr>
            <a:r>
              <a:rPr lang="da-DK" b="1" smtClean="0"/>
              <a:t>Ordklasser</a:t>
            </a:r>
            <a:endParaRPr lang="da-DK" b="1" dirty="0" smtClean="0"/>
          </a:p>
          <a:p>
            <a:pPr marL="342900" indent="-342900">
              <a:buFont typeface="Wingdings" panose="05000000000000000000" pitchFamily="2" charset="2"/>
              <a:buChar char="ü"/>
            </a:pPr>
            <a:endParaRPr lang="da-DK" b="1" dirty="0" smtClean="0"/>
          </a:p>
          <a:p>
            <a:pPr marL="342900" indent="-342900">
              <a:buFont typeface="Wingdings" panose="05000000000000000000" pitchFamily="2" charset="2"/>
              <a:buChar char="ü"/>
            </a:pPr>
            <a:endParaRPr lang="da-DK" b="1" dirty="0" smtClean="0"/>
          </a:p>
          <a:p>
            <a:pPr marL="342900" indent="-342900">
              <a:buFont typeface="Wingdings" panose="05000000000000000000" pitchFamily="2" charset="2"/>
              <a:buChar char="ü"/>
            </a:pPr>
            <a:endParaRPr lang="da-DK" b="1" dirty="0" smtClean="0"/>
          </a:p>
          <a:p>
            <a:endParaRPr lang="da-DK" dirty="0"/>
          </a:p>
          <a:p>
            <a:endParaRPr lang="da-DK" dirty="0" smtClean="0"/>
          </a:p>
          <a:p>
            <a:endParaRPr lang="da-DK" dirty="0"/>
          </a:p>
          <a:p>
            <a:r>
              <a:rPr lang="da-DK" dirty="0" smtClean="0"/>
              <a:t>                       </a:t>
            </a:r>
            <a:endParaRPr lang="da-DK" sz="3200" b="1" dirty="0">
              <a:solidFill>
                <a:srgbClr val="0070C0"/>
              </a:solidFill>
            </a:endParaRPr>
          </a:p>
        </p:txBody>
      </p:sp>
      <p:pic>
        <p:nvPicPr>
          <p:cNvPr id="6" name="Pladsholder til indhold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63440" y="3094277"/>
            <a:ext cx="3703638" cy="2262873"/>
          </a:xfrm>
        </p:spPr>
      </p:pic>
      <p:sp>
        <p:nvSpPr>
          <p:cNvPr id="8" name="Pladsholder til tekst 7"/>
          <p:cNvSpPr>
            <a:spLocks noGrp="1"/>
          </p:cNvSpPr>
          <p:nvPr>
            <p:ph type="body" sz="quarter" idx="3"/>
          </p:nvPr>
        </p:nvSpPr>
        <p:spPr/>
        <p:txBody>
          <a:bodyPr/>
          <a:lstStyle/>
          <a:p>
            <a:endParaRPr lang="da-DK" dirty="0"/>
          </a:p>
        </p:txBody>
      </p:sp>
      <p:pic>
        <p:nvPicPr>
          <p:cNvPr id="12" name="Pladsholder til indhold 11"/>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139952" y="1846052"/>
            <a:ext cx="4320480" cy="4103228"/>
          </a:xfrm>
        </p:spPr>
      </p:pic>
      <p:sp>
        <p:nvSpPr>
          <p:cNvPr id="5" name="Pladsholder til sidefod 4"/>
          <p:cNvSpPr>
            <a:spLocks noGrp="1"/>
          </p:cNvSpPr>
          <p:nvPr>
            <p:ph type="ftr" sz="quarter" idx="11"/>
          </p:nvPr>
        </p:nvSpPr>
        <p:spPr/>
        <p:txBody>
          <a:bodyPr/>
          <a:lstStyle/>
          <a:p>
            <a:r>
              <a:rPr lang="da-DK" smtClean="0"/>
              <a:t>Bevægelse, læring og trivsel - TLY</a:t>
            </a:r>
            <a:endParaRPr lang="da-DK"/>
          </a:p>
        </p:txBody>
      </p:sp>
    </p:spTree>
    <p:extLst>
      <p:ext uri="{BB962C8B-B14F-4D97-AF65-F5344CB8AC3E}">
        <p14:creationId xmlns:p14="http://schemas.microsoft.com/office/powerpoint/2010/main" val="2063401528"/>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Rectangle 5"/>
          <p:cNvSpPr txBox="1"/>
          <p:nvPr/>
        </p:nvSpPr>
        <p:spPr>
          <a:xfrm>
            <a:off x="7265988" y="7331286"/>
            <a:ext cx="1619251" cy="17018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lgn="r">
              <a:lnSpc>
                <a:spcPts val="1400"/>
              </a:lnSpc>
              <a:defRPr sz="1000">
                <a:solidFill>
                  <a:schemeClr val="accent3">
                    <a:lumOff val="44000"/>
                  </a:schemeClr>
                </a:solidFill>
                <a:latin typeface="Fedra Sans Std"/>
                <a:ea typeface="Fedra Sans Std"/>
                <a:cs typeface="Fedra Sans Std"/>
                <a:sym typeface="Fedra Sans Std"/>
              </a:defRPr>
            </a:lvl1pPr>
          </a:lstStyle>
          <a:p>
            <a:r>
              <a:t>31-08-2017</a:t>
            </a:r>
          </a:p>
        </p:txBody>
      </p:sp>
      <p:sp>
        <p:nvSpPr>
          <p:cNvPr id="627" name="Rectangle 7"/>
          <p:cNvSpPr txBox="1">
            <a:spLocks noGrp="1"/>
          </p:cNvSpPr>
          <p:nvPr>
            <p:ph type="sldNum" sz="quarter" idx="2"/>
          </p:nvPr>
        </p:nvSpPr>
        <p:spPr>
          <a:xfrm>
            <a:off x="8580438" y="6460905"/>
            <a:ext cx="127001" cy="17008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7</a:t>
            </a:fld>
            <a:endParaRPr/>
          </a:p>
        </p:txBody>
      </p:sp>
      <p:sp>
        <p:nvSpPr>
          <p:cNvPr id="628" name="Rectangle 2"/>
          <p:cNvSpPr txBox="1">
            <a:spLocks noGrp="1"/>
          </p:cNvSpPr>
          <p:nvPr>
            <p:ph type="title"/>
          </p:nvPr>
        </p:nvSpPr>
        <p:spPr>
          <a:xfrm>
            <a:off x="431799" y="836712"/>
            <a:ext cx="5851974" cy="1872208"/>
          </a:xfrm>
          <a:prstGeom prst="rect">
            <a:avLst/>
          </a:prstGeom>
        </p:spPr>
        <p:txBody>
          <a:bodyPr>
            <a:normAutofit/>
          </a:bodyPr>
          <a:lstStyle/>
          <a:p>
            <a:pPr defTabSz="457200">
              <a:lnSpc>
                <a:spcPct val="100000"/>
              </a:lnSpc>
              <a:defRPr sz="3600" b="0">
                <a:latin typeface="Fedra Serif B Std Medium"/>
                <a:ea typeface="Fedra Serif B Std Medium"/>
                <a:cs typeface="Fedra Serif B Std Medium"/>
                <a:sym typeface="Fedra Serif B Std Medium"/>
              </a:defRPr>
            </a:pPr>
            <a:r>
              <a:rPr lang="da-DK" dirty="0" smtClean="0"/>
              <a:t>Skabelse af en </a:t>
            </a:r>
            <a:r>
              <a:rPr lang="da-DK" dirty="0"/>
              <a:t>b</a:t>
            </a:r>
            <a:r>
              <a:rPr dirty="0" err="1" smtClean="0"/>
              <a:t>evægelseskultur</a:t>
            </a:r>
            <a:endParaRPr dirty="0"/>
          </a:p>
          <a:p>
            <a:pPr defTabSz="457200">
              <a:lnSpc>
                <a:spcPct val="100000"/>
              </a:lnSpc>
              <a:defRPr sz="4400" b="0">
                <a:latin typeface="Fedra Serif B Std Medium"/>
                <a:ea typeface="Fedra Serif B Std Medium"/>
                <a:cs typeface="Fedra Serif B Std Medium"/>
                <a:sym typeface="Fedra Serif B Std Medium"/>
              </a:defRPr>
            </a:pPr>
            <a:r>
              <a:rPr dirty="0" smtClean="0"/>
              <a:t> </a:t>
            </a:r>
            <a:endParaRPr dirty="0"/>
          </a:p>
        </p:txBody>
      </p:sp>
      <p:sp>
        <p:nvSpPr>
          <p:cNvPr id="629" name="Rectangle 3"/>
          <p:cNvSpPr txBox="1">
            <a:spLocks noGrp="1"/>
          </p:cNvSpPr>
          <p:nvPr>
            <p:ph type="body" sz="quarter" idx="1"/>
          </p:nvPr>
        </p:nvSpPr>
        <p:spPr>
          <a:xfrm>
            <a:off x="-4991100" y="5526881"/>
            <a:ext cx="6478589" cy="1144588"/>
          </a:xfrm>
          <a:prstGeom prst="rect">
            <a:avLst/>
          </a:prstGeom>
        </p:spPr>
        <p:txBody>
          <a:bodyPr/>
          <a:lstStyle/>
          <a:p>
            <a:endParaRPr/>
          </a:p>
        </p:txBody>
      </p:sp>
      <p:pic>
        <p:nvPicPr>
          <p:cNvPr id="630" name="ÅbenSkole_Neutral.png" descr="ÅbenSkole_Neutral.png"/>
          <p:cNvPicPr>
            <a:picLocks noChangeAspect="1"/>
          </p:cNvPicPr>
          <p:nvPr/>
        </p:nvPicPr>
        <p:blipFill>
          <a:blip r:embed="rId3">
            <a:extLst/>
          </a:blip>
          <a:stretch>
            <a:fillRect/>
          </a:stretch>
        </p:blipFill>
        <p:spPr>
          <a:xfrm>
            <a:off x="2481731" y="266316"/>
            <a:ext cx="7011175" cy="8540220"/>
          </a:xfrm>
          <a:prstGeom prst="rect">
            <a:avLst/>
          </a:prstGeom>
          <a:ln w="12700">
            <a:miter lim="400000"/>
          </a:ln>
        </p:spPr>
      </p:pic>
      <p:sp>
        <p:nvSpPr>
          <p:cNvPr id="631" name="Rectangle 6"/>
          <p:cNvSpPr txBox="1"/>
          <p:nvPr/>
        </p:nvSpPr>
        <p:spPr>
          <a:xfrm>
            <a:off x="457199" y="6480858"/>
            <a:ext cx="6405565" cy="127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defTabSz="457200">
              <a:defRPr sz="700">
                <a:solidFill>
                  <a:schemeClr val="accent3">
                    <a:lumOff val="44000"/>
                  </a:schemeClr>
                </a:solidFill>
                <a:latin typeface="Fedra Sans Std"/>
                <a:ea typeface="Fedra Sans Std"/>
                <a:cs typeface="Fedra Sans Std"/>
                <a:sym typeface="Fedra Sans Std"/>
              </a:defRPr>
            </a:lvl1pPr>
          </a:lstStyle>
          <a:p>
            <a:r>
              <a:t>Bevægelse i udskolingen - udarbejdet af KOSMOS for Undervisningsministeriet</a:t>
            </a:r>
          </a:p>
        </p:txBody>
      </p:sp>
    </p:spTree>
    <p:extLst>
      <p:ext uri="{BB962C8B-B14F-4D97-AF65-F5344CB8AC3E}">
        <p14:creationId xmlns:p14="http://schemas.microsoft.com/office/powerpoint/2010/main" val="143197593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dirty="0" smtClean="0"/>
              <a:t>Hvad ved vi? </a:t>
            </a:r>
            <a:endParaRPr lang="da-DK" dirty="0"/>
          </a:p>
        </p:txBody>
      </p:sp>
      <p:sp>
        <p:nvSpPr>
          <p:cNvPr id="6" name="Pladsholder til indhold 5"/>
          <p:cNvSpPr>
            <a:spLocks noGrp="1"/>
          </p:cNvSpPr>
          <p:nvPr>
            <p:ph sz="half" idx="1"/>
          </p:nvPr>
        </p:nvSpPr>
        <p:spPr/>
        <p:txBody>
          <a:bodyPr>
            <a:normAutofit lnSpcReduction="10000"/>
          </a:bodyPr>
          <a:lstStyle/>
          <a:p>
            <a:pPr marL="0" indent="0">
              <a:buNone/>
            </a:pPr>
            <a:r>
              <a:rPr lang="da-DK" dirty="0" smtClean="0"/>
              <a:t>Center </a:t>
            </a:r>
            <a:r>
              <a:rPr lang="da-DK" dirty="0"/>
              <a:t>for Holdspil og </a:t>
            </a:r>
            <a:r>
              <a:rPr lang="da-DK" dirty="0" smtClean="0"/>
              <a:t>Sundhed</a:t>
            </a:r>
            <a:r>
              <a:rPr lang="da-DK" dirty="0"/>
              <a:t>, </a:t>
            </a:r>
            <a:r>
              <a:rPr lang="da-DK" dirty="0" smtClean="0"/>
              <a:t>2016: </a:t>
            </a:r>
          </a:p>
          <a:p>
            <a:pPr marL="0" indent="0">
              <a:buNone/>
            </a:pPr>
            <a:r>
              <a:rPr lang="da-DK" dirty="0" smtClean="0"/>
              <a:t>”..</a:t>
            </a:r>
            <a:r>
              <a:rPr lang="da-DK" i="1" dirty="0" smtClean="0"/>
              <a:t>voksne </a:t>
            </a:r>
            <a:r>
              <a:rPr lang="da-DK" i="1" dirty="0"/>
              <a:t>skal styrke børn og unges følelse af </a:t>
            </a:r>
            <a:r>
              <a:rPr lang="da-DK" i="1" dirty="0" smtClean="0"/>
              <a:t>kompetence </a:t>
            </a:r>
            <a:r>
              <a:rPr lang="da-DK" i="1" dirty="0"/>
              <a:t>og selvbestemmelse. De skal fremme deres glæde ved og personlige interesse i fysisk aktivitet ved at skabe miljøer, som understøtter selvbestemmelse (f.eks. giver børn og unge mulighed for at blive hørt, foretage valg og tage beslutninger), har fokus på </a:t>
            </a:r>
            <a:r>
              <a:rPr lang="da-DK" i="1" dirty="0" err="1" smtClean="0"/>
              <a:t>mestring</a:t>
            </a:r>
            <a:r>
              <a:rPr lang="da-DK" i="1" dirty="0" smtClean="0"/>
              <a:t>….”</a:t>
            </a:r>
          </a:p>
          <a:p>
            <a:pPr marL="0" indent="0">
              <a:buNone/>
            </a:pPr>
            <a:r>
              <a:rPr lang="da-DK" sz="1200" i="1" dirty="0">
                <a:solidFill>
                  <a:srgbClr val="C00000"/>
                </a:solidFill>
              </a:rPr>
              <a:t>Kropslige færdigheder og læring hænger sammen(M. </a:t>
            </a:r>
            <a:r>
              <a:rPr lang="da-DK" sz="1200" i="1" dirty="0" smtClean="0">
                <a:solidFill>
                  <a:srgbClr val="C00000"/>
                </a:solidFill>
              </a:rPr>
              <a:t>Hansen. 2011)</a:t>
            </a:r>
            <a:endParaRPr lang="da-DK" sz="1200" i="1" dirty="0">
              <a:solidFill>
                <a:srgbClr val="C00000"/>
              </a:solidFill>
            </a:endParaRPr>
          </a:p>
          <a:p>
            <a:pPr marL="0" indent="0">
              <a:buNone/>
            </a:pPr>
            <a:endParaRPr lang="da-DK" i="1" dirty="0" smtClean="0"/>
          </a:p>
          <a:p>
            <a:pPr marL="0" indent="0">
              <a:buNone/>
            </a:pPr>
            <a:endParaRPr lang="da-DK" dirty="0"/>
          </a:p>
          <a:p>
            <a:pPr marL="0" indent="0">
              <a:buNone/>
            </a:pPr>
            <a:endParaRPr lang="da-DK" dirty="0">
              <a:solidFill>
                <a:schemeClr val="bg1"/>
              </a:solidFill>
              <a:hlinkClick r:id="rId2"/>
            </a:endParaRPr>
          </a:p>
          <a:p>
            <a:pPr marL="0" indent="0">
              <a:buNone/>
            </a:pPr>
            <a:endParaRPr lang="da-DK" dirty="0" smtClean="0">
              <a:hlinkClick r:id="rId2"/>
            </a:endParaRPr>
          </a:p>
          <a:p>
            <a:pPr marL="0" indent="0">
              <a:buNone/>
            </a:pPr>
            <a:endParaRPr lang="da-DK" dirty="0">
              <a:hlinkClick r:id="rId2"/>
            </a:endParaRPr>
          </a:p>
          <a:p>
            <a:pPr marL="0" indent="0">
              <a:buNone/>
            </a:pPr>
            <a:endParaRPr lang="da-DK" dirty="0"/>
          </a:p>
        </p:txBody>
      </p:sp>
      <p:sp>
        <p:nvSpPr>
          <p:cNvPr id="7" name="Pladsholder til indhold 6"/>
          <p:cNvSpPr>
            <a:spLocks noGrp="1"/>
          </p:cNvSpPr>
          <p:nvPr>
            <p:ph sz="half" idx="2"/>
          </p:nvPr>
        </p:nvSpPr>
        <p:spPr/>
        <p:txBody>
          <a:bodyPr>
            <a:normAutofit lnSpcReduction="10000"/>
          </a:bodyPr>
          <a:lstStyle/>
          <a:p>
            <a:endParaRPr lang="da-DK" dirty="0" smtClean="0">
              <a:hlinkClick r:id="rId3" action="ppaction://hlinkfile"/>
            </a:endParaRPr>
          </a:p>
          <a:p>
            <a:endParaRPr lang="da-DK" dirty="0">
              <a:hlinkClick r:id="rId3" action="ppaction://hlinkfile"/>
            </a:endParaRPr>
          </a:p>
          <a:p>
            <a:endParaRPr lang="da-DK" dirty="0" smtClean="0">
              <a:hlinkClick r:id="rId3" action="ppaction://hlinkfile"/>
            </a:endParaRPr>
          </a:p>
          <a:p>
            <a:endParaRPr lang="da-DK" dirty="0">
              <a:hlinkClick r:id="rId3" action="ppaction://hlinkfile"/>
            </a:endParaRPr>
          </a:p>
          <a:p>
            <a:endParaRPr lang="da-DK" dirty="0" smtClean="0">
              <a:hlinkClick r:id="rId3" action="ppaction://hlinkfile"/>
            </a:endParaRPr>
          </a:p>
          <a:p>
            <a:endParaRPr lang="da-DK" dirty="0">
              <a:hlinkClick r:id="rId3" action="ppaction://hlinkfile"/>
            </a:endParaRPr>
          </a:p>
          <a:p>
            <a:r>
              <a:rPr lang="da-DK" dirty="0" smtClean="0">
                <a:hlinkClick r:id="rId3" action="ppaction://hlinkfile"/>
              </a:rPr>
              <a:t>file</a:t>
            </a:r>
            <a:r>
              <a:rPr lang="da-DK" dirty="0">
                <a:hlinkClick r:id="rId3" action="ppaction://hlinkfile"/>
              </a:rPr>
              <a:t>:///C:/Users/Bruger/Dropbox/Kroppeniundervisningen/Div/2016_Bevaegelse_Boern_Konsensus_NEXS.pdf</a:t>
            </a:r>
            <a:endParaRPr lang="da-DK" dirty="0"/>
          </a:p>
          <a:p>
            <a:endParaRPr lang="da-DK" dirty="0"/>
          </a:p>
        </p:txBody>
      </p:sp>
      <p:sp>
        <p:nvSpPr>
          <p:cNvPr id="3" name="Pladsholder til sidefod 2"/>
          <p:cNvSpPr>
            <a:spLocks noGrp="1"/>
          </p:cNvSpPr>
          <p:nvPr>
            <p:ph type="ftr" sz="quarter" idx="11"/>
          </p:nvPr>
        </p:nvSpPr>
        <p:spPr/>
        <p:txBody>
          <a:bodyPr/>
          <a:lstStyle/>
          <a:p>
            <a:r>
              <a:rPr lang="da-DK" smtClean="0"/>
              <a:t>Bevægelse, læring og trivsel - TLY</a:t>
            </a:r>
            <a:endParaRPr lang="da-DK"/>
          </a:p>
        </p:txBody>
      </p:sp>
      <p:pic>
        <p:nvPicPr>
          <p:cNvPr id="11" name="Billed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3986" y="1255042"/>
            <a:ext cx="4304478" cy="3182070"/>
          </a:xfrm>
          <a:prstGeom prst="rect">
            <a:avLst/>
          </a:prstGeom>
        </p:spPr>
      </p:pic>
    </p:spTree>
    <p:extLst>
      <p:ext uri="{BB962C8B-B14F-4D97-AF65-F5344CB8AC3E}">
        <p14:creationId xmlns:p14="http://schemas.microsoft.com/office/powerpoint/2010/main" val="422801980"/>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a-DK" dirty="0" smtClean="0"/>
              <a:t>Hvad er en god bevægelseskultur?</a:t>
            </a:r>
            <a:endParaRPr lang="da-DK" dirty="0"/>
          </a:p>
        </p:txBody>
      </p:sp>
      <p:sp>
        <p:nvSpPr>
          <p:cNvPr id="11" name="Pladsholder til indhold 10"/>
          <p:cNvSpPr>
            <a:spLocks noGrp="1"/>
          </p:cNvSpPr>
          <p:nvPr>
            <p:ph sz="half" idx="1"/>
          </p:nvPr>
        </p:nvSpPr>
        <p:spPr/>
        <p:txBody>
          <a:bodyPr>
            <a:normAutofit fontScale="92500" lnSpcReduction="20000"/>
          </a:bodyPr>
          <a:lstStyle/>
          <a:p>
            <a:r>
              <a:rPr lang="da-DK" dirty="0" smtClean="0"/>
              <a:t>- Kropsfænomenologi: ”</a:t>
            </a:r>
            <a:r>
              <a:rPr lang="da-DK" i="1" dirty="0" smtClean="0"/>
              <a:t>Det </a:t>
            </a:r>
            <a:r>
              <a:rPr lang="da-DK" i="1" dirty="0"/>
              <a:t>er igennem kroppen at vi sanser og forstå fænomenernes </a:t>
            </a:r>
            <a:r>
              <a:rPr lang="da-DK" i="1" dirty="0" smtClean="0"/>
              <a:t>betydning</a:t>
            </a:r>
            <a:r>
              <a:rPr lang="da-DK" dirty="0" smtClean="0"/>
              <a:t>”(</a:t>
            </a:r>
            <a:r>
              <a:rPr lang="da-DK" dirty="0" err="1" smtClean="0"/>
              <a:t>Ponty</a:t>
            </a:r>
            <a:r>
              <a:rPr lang="da-DK" dirty="0" smtClean="0"/>
              <a:t>)</a:t>
            </a:r>
          </a:p>
          <a:p>
            <a:r>
              <a:rPr lang="da-DK" dirty="0" smtClean="0"/>
              <a:t>- Der </a:t>
            </a:r>
            <a:r>
              <a:rPr lang="da-DK" dirty="0"/>
              <a:t>kan være mange forskellige motivationer hos elever, som måske ikke er ens med lærerens intentioner om læring. Vi skal derfor have skabt et trygt rum”. Det bliver også nævnt i undersøgelsen, at man skal tage udgangspunkt i elevernes nuværende ståsted </a:t>
            </a:r>
            <a:endParaRPr lang="da-DK" dirty="0" smtClean="0"/>
          </a:p>
          <a:p>
            <a:pPr marL="0" indent="0">
              <a:buNone/>
            </a:pPr>
            <a:r>
              <a:rPr lang="da-DK" sz="1300" dirty="0" smtClean="0"/>
              <a:t>   </a:t>
            </a:r>
            <a:r>
              <a:rPr lang="da-DK" sz="1300" dirty="0" err="1" smtClean="0"/>
              <a:t>CeFu</a:t>
            </a:r>
            <a:r>
              <a:rPr lang="da-DK" sz="1300" dirty="0"/>
              <a:t>, </a:t>
            </a:r>
            <a:r>
              <a:rPr lang="da-DK" sz="1300" dirty="0" smtClean="0"/>
              <a:t>2016</a:t>
            </a:r>
          </a:p>
          <a:p>
            <a:endParaRPr lang="da-DK" dirty="0"/>
          </a:p>
          <a:p>
            <a:r>
              <a:rPr lang="da-DK" i="1" dirty="0">
                <a:solidFill>
                  <a:srgbClr val="FF0000"/>
                </a:solidFill>
              </a:rPr>
              <a:t>”</a:t>
            </a:r>
            <a:r>
              <a:rPr lang="da-DK" sz="1300" i="1" dirty="0">
                <a:solidFill>
                  <a:srgbClr val="FF0000"/>
                </a:solidFill>
              </a:rPr>
              <a:t>Man bliver aldrig for gammel til at lege , men man bliver gammel, når man holder op med at lege”</a:t>
            </a:r>
          </a:p>
          <a:p>
            <a:endParaRPr lang="da-DK" dirty="0"/>
          </a:p>
          <a:p>
            <a:endParaRPr lang="da-DK" dirty="0"/>
          </a:p>
        </p:txBody>
      </p:sp>
      <p:pic>
        <p:nvPicPr>
          <p:cNvPr id="13" name="Pladsholder til indhold 1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64075" y="1737362"/>
            <a:ext cx="3702050" cy="3923886"/>
          </a:xfrm>
        </p:spPr>
      </p:pic>
      <p:sp>
        <p:nvSpPr>
          <p:cNvPr id="4" name="Pladsholder til sidefod 3"/>
          <p:cNvSpPr>
            <a:spLocks noGrp="1"/>
          </p:cNvSpPr>
          <p:nvPr>
            <p:ph type="ftr" sz="quarter" idx="11"/>
          </p:nvPr>
        </p:nvSpPr>
        <p:spPr/>
        <p:txBody>
          <a:bodyPr/>
          <a:lstStyle/>
          <a:p>
            <a:r>
              <a:rPr lang="da-DK" smtClean="0"/>
              <a:t>Bevægelse, læring og trivsel - TLY</a:t>
            </a:r>
            <a:endParaRPr lang="da-DK"/>
          </a:p>
        </p:txBody>
      </p:sp>
    </p:spTree>
    <p:extLst>
      <p:ext uri="{BB962C8B-B14F-4D97-AF65-F5344CB8AC3E}">
        <p14:creationId xmlns:p14="http://schemas.microsoft.com/office/powerpoint/2010/main" val="3152962067"/>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Retro">
  <a:themeElements>
    <a:clrScheme name="Retro">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TM02900769[[fn=Retro]]</Template>
  <TotalTime>7297</TotalTime>
  <Words>1114</Words>
  <Application>Microsoft Office PowerPoint</Application>
  <PresentationFormat>Skærmshow (4:3)</PresentationFormat>
  <Paragraphs>180</Paragraphs>
  <Slides>23</Slides>
  <Notes>2</Notes>
  <HiddenSlides>2</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23</vt:i4>
      </vt:variant>
    </vt:vector>
  </HeadingPairs>
  <TitlesOfParts>
    <vt:vector size="31" baseType="lpstr">
      <vt:lpstr>Calibri</vt:lpstr>
      <vt:lpstr>Calibri Light</vt:lpstr>
      <vt:lpstr>Courier New</vt:lpstr>
      <vt:lpstr>Fedra Sans Std</vt:lpstr>
      <vt:lpstr>Fedra Serif B Std</vt:lpstr>
      <vt:lpstr>Fedra Serif B Std Medium</vt:lpstr>
      <vt:lpstr>Wingdings</vt:lpstr>
      <vt:lpstr>Retro</vt:lpstr>
      <vt:lpstr>PowerPoint-præsentation</vt:lpstr>
      <vt:lpstr>”Hvor meget skal vi bevæge os, Mikael?”</vt:lpstr>
      <vt:lpstr>Er hjernen klar?</vt:lpstr>
      <vt:lpstr>Bevægelse, læring og trivsel - mest fra læringsperspektivet!</vt:lpstr>
      <vt:lpstr>Hvad ved vi?</vt:lpstr>
      <vt:lpstr>Warm Up m. BIU</vt:lpstr>
      <vt:lpstr>Skabelse af en bevægelseskultur  </vt:lpstr>
      <vt:lpstr>Hvad ved vi? </vt:lpstr>
      <vt:lpstr>Hvad er en god bevægelseskultur?</vt:lpstr>
      <vt:lpstr>Motivation for bevægelse</vt:lpstr>
      <vt:lpstr>Aktive og motiverede elever?</vt:lpstr>
      <vt:lpstr>Ja, eleverne vil det gerne</vt:lpstr>
      <vt:lpstr>I Espergærde..:</vt:lpstr>
      <vt:lpstr>Hvordan gør vi det?</vt:lpstr>
      <vt:lpstr>Læringsperspektivet  - 4 fokuspunkter</vt:lpstr>
      <vt:lpstr>Læringsmål og elevinddragelse – hvordan i denne aktivitet?</vt:lpstr>
      <vt:lpstr>Bevægelse og  Boost</vt:lpstr>
      <vt:lpstr>Links/materialer</vt:lpstr>
      <vt:lpstr>Egne erfaringer - didaktisk</vt:lpstr>
      <vt:lpstr>Gør bevægelsen synlig for elever</vt:lpstr>
      <vt:lpstr>kollegaer</vt:lpstr>
      <vt:lpstr>…og forældre</vt:lpstr>
      <vt:lpstr>Hvordan anvendes BIU-aktiviteter i min undervisning?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Sæt skolen i bevægelse – uge 13</dc:title>
  <dc:creator>ES_Lærer</dc:creator>
  <cp:lastModifiedBy>Bruger</cp:lastModifiedBy>
  <cp:revision>102</cp:revision>
  <dcterms:created xsi:type="dcterms:W3CDTF">2015-02-09T09:28:44Z</dcterms:created>
  <dcterms:modified xsi:type="dcterms:W3CDTF">2017-11-01T18:58:48Z</dcterms:modified>
</cp:coreProperties>
</file>